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8" r:id="rId3"/>
    <p:sldId id="330" r:id="rId4"/>
    <p:sldId id="314" r:id="rId5"/>
    <p:sldId id="273" r:id="rId6"/>
    <p:sldId id="262" r:id="rId7"/>
    <p:sldId id="337" r:id="rId8"/>
    <p:sldId id="261" r:id="rId9"/>
    <p:sldId id="338" r:id="rId10"/>
    <p:sldId id="324" r:id="rId11"/>
    <p:sldId id="339" r:id="rId12"/>
    <p:sldId id="309" r:id="rId13"/>
    <p:sldId id="340" r:id="rId14"/>
    <p:sldId id="346" r:id="rId15"/>
    <p:sldId id="304" r:id="rId16"/>
    <p:sldId id="278" r:id="rId17"/>
    <p:sldId id="318" r:id="rId18"/>
    <p:sldId id="319" r:id="rId19"/>
    <p:sldId id="321" r:id="rId20"/>
    <p:sldId id="320" r:id="rId21"/>
    <p:sldId id="323" r:id="rId22"/>
    <p:sldId id="326" r:id="rId23"/>
    <p:sldId id="343" r:id="rId24"/>
    <p:sldId id="345" r:id="rId25"/>
    <p:sldId id="288" r:id="rId26"/>
    <p:sldId id="334" r:id="rId27"/>
    <p:sldId id="26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7E1"/>
    <a:srgbClr val="009A46"/>
    <a:srgbClr val="FFFFFF"/>
    <a:srgbClr val="00CC66"/>
    <a:srgbClr val="3366CC"/>
    <a:srgbClr val="FFCC00"/>
    <a:srgbClr val="CC0099"/>
    <a:srgbClr val="0099FF"/>
    <a:srgbClr val="33CC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7" d="100"/>
          <a:sy n="117" d="100"/>
        </p:scale>
        <p:origin x="31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2200" b="1" i="0" u="none" strike="noStrike" kern="1200" baseline="0">
                <a:solidFill>
                  <a:prstClr val="black">
                    <a:lumMod val="75000"/>
                    <a:lumOff val="25000"/>
                  </a:prstClr>
                </a:solidFill>
                <a:latin typeface="+mn-lt"/>
                <a:ea typeface="+mn-ea"/>
                <a:cs typeface="+mn-cs"/>
              </a:defRPr>
            </a:pPr>
            <a:r>
              <a:rPr lang="ka-GE" sz="2200" b="1" i="0" u="none" strike="noStrike" kern="1200" baseline="0" dirty="0">
                <a:solidFill>
                  <a:schemeClr val="accent1">
                    <a:lumMod val="75000"/>
                  </a:schemeClr>
                </a:solidFill>
                <a:latin typeface="+mn-lt"/>
                <a:ea typeface="+mn-ea"/>
                <a:cs typeface="+mn-cs"/>
              </a:rPr>
              <a:t>დასაქმების მაჩვენებელი წლების მიხედვით</a:t>
            </a:r>
            <a:endParaRPr lang="en-US" sz="2200" b="1" i="0" u="none" strike="noStrike" kern="1200" baseline="0" dirty="0">
              <a:solidFill>
                <a:schemeClr val="accent1">
                  <a:lumMod val="75000"/>
                </a:schemeClr>
              </a:solidFill>
              <a:latin typeface="+mn-lt"/>
              <a:ea typeface="+mn-ea"/>
              <a:cs typeface="+mn-cs"/>
            </a:endParaRPr>
          </a:p>
        </c:rich>
      </c:tx>
      <c:layout/>
      <c:overlay val="0"/>
      <c:spPr>
        <a:noFill/>
        <a:ln>
          <a:noFill/>
        </a:ln>
        <a:effectLst/>
      </c:spPr>
      <c:txPr>
        <a:bodyPr rot="0" spcFirstLastPara="1" vertOverflow="ellipsis" vert="horz" wrap="square" anchor="ctr" anchorCtr="1"/>
        <a:lstStyle/>
        <a:p>
          <a:pPr algn="ctr" rtl="0">
            <a:defRPr sz="2200" b="1" i="0" u="none" strike="noStrike" kern="1200" baseline="0">
              <a:solidFill>
                <a:prstClr val="black">
                  <a:lumMod val="75000"/>
                  <a:lumOff val="25000"/>
                </a:prst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დასაქმებული</c:v>
                </c:pt>
              </c:strCache>
            </c:strRef>
          </c:tx>
          <c:spPr>
            <a:solidFill>
              <a:srgbClr val="009A46"/>
            </a:solidFill>
            <a:ln w="9525" cap="flat" cmpd="sng" algn="ctr">
              <a:solidFill>
                <a:srgbClr val="009A46"/>
              </a:solidFill>
              <a:round/>
            </a:ln>
            <a:effectLst>
              <a:outerShdw blurRad="50800" dist="38100" dir="2700000" algn="tl" rotWithShape="0">
                <a:prstClr val="black">
                  <a:alpha val="40000"/>
                </a:prstClr>
              </a:outerShdw>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2015</c:v>
                </c:pt>
                <c:pt idx="1">
                  <c:v>2016</c:v>
                </c:pt>
                <c:pt idx="2">
                  <c:v>2017</c:v>
                </c:pt>
                <c:pt idx="3">
                  <c:v>2018</c:v>
                </c:pt>
                <c:pt idx="4">
                  <c:v>2019</c:v>
                </c:pt>
              </c:numCache>
            </c:numRef>
          </c:cat>
          <c:val>
            <c:numRef>
              <c:f>Sheet1!$B$2:$B$6</c:f>
              <c:numCache>
                <c:formatCode>General</c:formatCode>
                <c:ptCount val="5"/>
                <c:pt idx="0">
                  <c:v>349</c:v>
                </c:pt>
                <c:pt idx="1">
                  <c:v>670</c:v>
                </c:pt>
                <c:pt idx="2">
                  <c:v>1775</c:v>
                </c:pt>
                <c:pt idx="3">
                  <c:v>1888</c:v>
                </c:pt>
                <c:pt idx="4">
                  <c:v>1415</c:v>
                </c:pt>
              </c:numCache>
            </c:numRef>
          </c:val>
          <c:extLst xmlns:c16r2="http://schemas.microsoft.com/office/drawing/2015/06/chart">
            <c:ext xmlns:c16="http://schemas.microsoft.com/office/drawing/2014/chart" uri="{C3380CC4-5D6E-409C-BE32-E72D297353CC}">
              <c16:uniqueId val="{00000000-EAB2-451A-A7B6-1418FB147293}"/>
            </c:ext>
          </c:extLst>
        </c:ser>
        <c:ser>
          <c:idx val="1"/>
          <c:order val="1"/>
          <c:tx>
            <c:strRef>
              <c:f>Sheet1!$C$1</c:f>
              <c:strCache>
                <c:ptCount val="1"/>
                <c:pt idx="0">
                  <c:v>შშმ პირი</c:v>
                </c:pt>
              </c:strCache>
            </c:strRef>
          </c:tx>
          <c:spPr>
            <a:solidFill>
              <a:srgbClr val="FF0000"/>
            </a:solidFill>
            <a:ln w="9525" cap="flat" cmpd="sng" algn="ctr">
              <a:solidFill>
                <a:srgbClr val="FF0000"/>
              </a:solidFill>
              <a:round/>
            </a:ln>
            <a:effectLst>
              <a:outerShdw blurRad="50800" dist="38100" algn="l" rotWithShape="0">
                <a:prstClr val="black">
                  <a:alpha val="40000"/>
                </a:prstClr>
              </a:outerShdw>
            </a:effectLst>
            <a:scene3d>
              <a:camera prst="orthographicFront"/>
              <a:lightRig rig="threePt" dir="t"/>
            </a:scene3d>
            <a:sp3d>
              <a:bevelT w="190500" h="38100"/>
            </a:sp3d>
          </c:spPr>
          <c:invertIfNegative val="0"/>
          <c:dLbls>
            <c:dLbl>
              <c:idx val="0"/>
              <c:layout>
                <c:manualLayout>
                  <c:x val="0"/>
                  <c:y val="1.0230252838700457E-2"/>
                </c:manualLayout>
              </c:layout>
              <c:tx>
                <c:rich>
                  <a:bodyPr/>
                  <a:lstStyle/>
                  <a:p>
                    <a:r>
                      <a:rPr lang="en-US"/>
                      <a:t>2</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EAB2-451A-A7B6-1418FB147293}"/>
                </c:ext>
                <c:ext xmlns:c15="http://schemas.microsoft.com/office/drawing/2012/chart" uri="{CE6537A1-D6FC-4f65-9D91-7224C49458BB}">
                  <c15:layout/>
                </c:ext>
              </c:extLst>
            </c:dLbl>
            <c:dLbl>
              <c:idx val="1"/>
              <c:layout>
                <c:manualLayout>
                  <c:x val="0"/>
                  <c:y val="1.0418830749743473E-2"/>
                </c:manualLayout>
              </c:layout>
              <c:tx>
                <c:rich>
                  <a:bodyPr/>
                  <a:lstStyle/>
                  <a:p>
                    <a:r>
                      <a:rPr lang="en-US" dirty="0"/>
                      <a:t>58</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AB2-451A-A7B6-1418FB147293}"/>
                </c:ext>
                <c:ext xmlns:c15="http://schemas.microsoft.com/office/drawing/2012/chart" uri="{CE6537A1-D6FC-4f65-9D91-7224C49458BB}">
                  <c15:layout/>
                </c:ext>
              </c:extLst>
            </c:dLbl>
            <c:dLbl>
              <c:idx val="2"/>
              <c:layout>
                <c:manualLayout>
                  <c:x val="0"/>
                  <c:y val="5.6573373312904717E-4"/>
                </c:manualLayout>
              </c:layout>
              <c:tx>
                <c:rich>
                  <a:bodyPr/>
                  <a:lstStyle/>
                  <a:p>
                    <a:r>
                      <a:rPr lang="en-US" dirty="0"/>
                      <a:t>103</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AB2-451A-A7B6-1418FB147293}"/>
                </c:ext>
                <c:ext xmlns:c15="http://schemas.microsoft.com/office/drawing/2012/chart" uri="{CE6537A1-D6FC-4f65-9D91-7224C49458BB}">
                  <c15:layout/>
                </c:ext>
              </c:extLst>
            </c:dLbl>
            <c:dLbl>
              <c:idx val="3"/>
              <c:layout>
                <c:manualLayout>
                  <c:x val="1.2859970314733091E-3"/>
                  <c:y val="5.6573373312904717E-4"/>
                </c:manualLayout>
              </c:layout>
              <c:tx>
                <c:rich>
                  <a:bodyPr/>
                  <a:lstStyle/>
                  <a:p>
                    <a:r>
                      <a:rPr lang="en-US" dirty="0"/>
                      <a:t>99</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EAB2-451A-A7B6-1418FB147293}"/>
                </c:ext>
                <c:ext xmlns:c15="http://schemas.microsoft.com/office/drawing/2012/chart" uri="{CE6537A1-D6FC-4f65-9D91-7224C49458BB}">
                  <c15:layout/>
                </c:ext>
              </c:extLst>
            </c:dLbl>
            <c:dLbl>
              <c:idx val="4"/>
              <c:layout>
                <c:manualLayout>
                  <c:x val="9.0019792203129747E-3"/>
                  <c:y val="-1.2105357727750822E-3"/>
                </c:manualLayout>
              </c:layout>
              <c:tx>
                <c:rich>
                  <a:bodyPr/>
                  <a:lstStyle/>
                  <a:p>
                    <a:r>
                      <a:rPr lang="en-US" dirty="0"/>
                      <a:t>95</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EAB2-451A-A7B6-1418FB147293}"/>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2015</c:v>
                </c:pt>
                <c:pt idx="1">
                  <c:v>2016</c:v>
                </c:pt>
                <c:pt idx="2">
                  <c:v>2017</c:v>
                </c:pt>
                <c:pt idx="3">
                  <c:v>2018</c:v>
                </c:pt>
                <c:pt idx="4">
                  <c:v>2019</c:v>
                </c:pt>
              </c:numCache>
            </c:numRef>
          </c:cat>
          <c:val>
            <c:numRef>
              <c:f>Sheet1!$C$2:$C$6</c:f>
              <c:numCache>
                <c:formatCode>General</c:formatCode>
                <c:ptCount val="5"/>
                <c:pt idx="0">
                  <c:v>50</c:v>
                </c:pt>
                <c:pt idx="1">
                  <c:v>100</c:v>
                </c:pt>
                <c:pt idx="2">
                  <c:v>150</c:v>
                </c:pt>
                <c:pt idx="3">
                  <c:v>150</c:v>
                </c:pt>
                <c:pt idx="4">
                  <c:v>145</c:v>
                </c:pt>
              </c:numCache>
            </c:numRef>
          </c:val>
          <c:extLst xmlns:c16r2="http://schemas.microsoft.com/office/drawing/2015/06/chart">
            <c:ext xmlns:c16="http://schemas.microsoft.com/office/drawing/2014/chart" uri="{C3380CC4-5D6E-409C-BE32-E72D297353CC}">
              <c16:uniqueId val="{00000001-EAB2-451A-A7B6-1418FB147293}"/>
            </c:ext>
          </c:extLst>
        </c:ser>
        <c:dLbls>
          <c:dLblPos val="inEnd"/>
          <c:showLegendKey val="0"/>
          <c:showVal val="1"/>
          <c:showCatName val="0"/>
          <c:showSerName val="0"/>
          <c:showPercent val="0"/>
          <c:showBubbleSize val="0"/>
        </c:dLbls>
        <c:gapWidth val="65"/>
        <c:axId val="-1554151872"/>
        <c:axId val="-1554140448"/>
      </c:barChart>
      <c:catAx>
        <c:axId val="-155415187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lgn="ctr">
              <a:defRPr lang="en-US" sz="1800" b="1" i="0" u="none" strike="noStrike" kern="1200" cap="all" baseline="0">
                <a:solidFill>
                  <a:schemeClr val="accent1">
                    <a:lumMod val="75000"/>
                  </a:schemeClr>
                </a:solidFill>
                <a:latin typeface="+mn-lt"/>
                <a:ea typeface="+mn-ea"/>
                <a:cs typeface="+mn-cs"/>
              </a:defRPr>
            </a:pPr>
            <a:endParaRPr lang="en-US"/>
          </a:p>
        </c:txPr>
        <c:crossAx val="-1554140448"/>
        <c:crosses val="autoZero"/>
        <c:auto val="1"/>
        <c:lblAlgn val="ctr"/>
        <c:lblOffset val="100"/>
        <c:noMultiLvlLbl val="0"/>
      </c:catAx>
      <c:valAx>
        <c:axId val="-155414044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55415187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FFF7E1"/>
    </a:solidFill>
    <a:ln w="9525" cap="flat" cmpd="sng" algn="ctr">
      <a:solidFill>
        <a:srgbClr val="FFF7E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ka-GE" sz="2400" b="1" dirty="0">
                <a:solidFill>
                  <a:schemeClr val="accent1">
                    <a:lumMod val="75000"/>
                  </a:schemeClr>
                </a:solidFill>
              </a:rPr>
              <a:t>დასაქმების</a:t>
            </a:r>
            <a:r>
              <a:rPr lang="ka-GE" sz="2400" b="1" baseline="0" dirty="0">
                <a:solidFill>
                  <a:schemeClr val="accent1">
                    <a:lumMod val="75000"/>
                  </a:schemeClr>
                </a:solidFill>
              </a:rPr>
              <a:t> მაჩვენებელი წლების მიხედვით</a:t>
            </a:r>
            <a:endParaRPr lang="ka-GE" sz="2400" b="1" dirty="0">
              <a:solidFill>
                <a:schemeClr val="accent1">
                  <a:lumMod val="75000"/>
                </a:schemeClr>
              </a:solidFill>
            </a:endParaRP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28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6388888888888895E-2"/>
          <c:y val="0.22356518619751756"/>
          <c:w val="0.83796296296296291"/>
          <c:h val="0.64340307569573918"/>
        </c:manualLayout>
      </c:layout>
      <c:pie3DChart>
        <c:varyColors val="1"/>
        <c:ser>
          <c:idx val="0"/>
          <c:order val="0"/>
          <c:tx>
            <c:strRef>
              <c:f>Sheet1!$B$1</c:f>
              <c:strCache>
                <c:ptCount val="1"/>
                <c:pt idx="0">
                  <c:v>დასაქმებულთა რაოდენობა</c:v>
                </c:pt>
              </c:strCache>
            </c:strRef>
          </c:tx>
          <c:spPr>
            <a:solidFill>
              <a:srgbClr val="00B050"/>
            </a:solidFill>
            <a:scene3d>
              <a:camera prst="orthographicFront"/>
              <a:lightRig rig="threePt" dir="t"/>
            </a:scene3d>
            <a:sp3d>
              <a:bevelT/>
              <a:contourClr>
                <a:srgbClr val="000000"/>
              </a:contourClr>
            </a:sp3d>
          </c:spPr>
          <c:explosion val="7"/>
          <c:dPt>
            <c:idx val="0"/>
            <c:bubble3D val="0"/>
            <c:spPr>
              <a:solidFill>
                <a:schemeClr val="accent5">
                  <a:lumMod val="60000"/>
                  <a:lumOff val="40000"/>
                </a:schemeClr>
              </a:solidFill>
              <a:ln w="25400">
                <a:noFill/>
              </a:ln>
              <a:effectLst/>
              <a:scene3d>
                <a:camera prst="orthographicFront"/>
                <a:lightRig rig="threePt" dir="t"/>
              </a:scene3d>
              <a:sp3d>
                <a:bevelT/>
                <a:contourClr>
                  <a:schemeClr val="lt1"/>
                </a:contourClr>
              </a:sp3d>
            </c:spPr>
            <c:extLst xmlns:c16r2="http://schemas.microsoft.com/office/drawing/2015/06/chart">
              <c:ext xmlns:c16="http://schemas.microsoft.com/office/drawing/2014/chart" uri="{C3380CC4-5D6E-409C-BE32-E72D297353CC}">
                <c16:uniqueId val="{00000001-8BB0-4BD9-A0CE-C6BDB6AD30F0}"/>
              </c:ext>
            </c:extLst>
          </c:dPt>
          <c:dPt>
            <c:idx val="1"/>
            <c:bubble3D val="0"/>
            <c:spPr>
              <a:solidFill>
                <a:srgbClr val="FF0000"/>
              </a:solidFill>
              <a:ln w="25400">
                <a:noFill/>
              </a:ln>
              <a:effectLst/>
              <a:scene3d>
                <a:camera prst="orthographicFront"/>
                <a:lightRig rig="threePt" dir="t"/>
              </a:scene3d>
              <a:sp3d>
                <a:bevelT/>
                <a:contourClr>
                  <a:schemeClr val="lt1"/>
                </a:contourClr>
              </a:sp3d>
            </c:spPr>
            <c:extLst xmlns:c16r2="http://schemas.microsoft.com/office/drawing/2015/06/chart">
              <c:ext xmlns:c16="http://schemas.microsoft.com/office/drawing/2014/chart" uri="{C3380CC4-5D6E-409C-BE32-E72D297353CC}">
                <c16:uniqueId val="{00000003-8BB0-4BD9-A0CE-C6BDB6AD30F0}"/>
              </c:ext>
            </c:extLst>
          </c:dPt>
          <c:dPt>
            <c:idx val="2"/>
            <c:bubble3D val="0"/>
            <c:spPr>
              <a:solidFill>
                <a:srgbClr val="0099FF"/>
              </a:solidFill>
              <a:ln w="25400">
                <a:noFill/>
              </a:ln>
              <a:effectLst/>
              <a:scene3d>
                <a:camera prst="orthographicFront"/>
                <a:lightRig rig="threePt" dir="t"/>
              </a:scene3d>
              <a:sp3d>
                <a:bevelT/>
                <a:contourClr>
                  <a:schemeClr val="lt1"/>
                </a:contourClr>
              </a:sp3d>
            </c:spPr>
            <c:extLst xmlns:c16r2="http://schemas.microsoft.com/office/drawing/2015/06/chart">
              <c:ext xmlns:c16="http://schemas.microsoft.com/office/drawing/2014/chart" uri="{C3380CC4-5D6E-409C-BE32-E72D297353CC}">
                <c16:uniqueId val="{00000005-8BB0-4BD9-A0CE-C6BDB6AD30F0}"/>
              </c:ext>
            </c:extLst>
          </c:dPt>
          <c:dPt>
            <c:idx val="3"/>
            <c:bubble3D val="0"/>
            <c:explosion val="3"/>
            <c:spPr>
              <a:solidFill>
                <a:srgbClr val="FFCC00"/>
              </a:solidFill>
              <a:ln w="25400">
                <a:noFill/>
              </a:ln>
              <a:effectLst/>
              <a:scene3d>
                <a:camera prst="orthographicFront"/>
                <a:lightRig rig="threePt" dir="t"/>
              </a:scene3d>
              <a:sp3d>
                <a:bevelT/>
                <a:contourClr>
                  <a:schemeClr val="lt1"/>
                </a:contourClr>
              </a:sp3d>
            </c:spPr>
            <c:extLst xmlns:c16r2="http://schemas.microsoft.com/office/drawing/2015/06/chart">
              <c:ext xmlns:c16="http://schemas.microsoft.com/office/drawing/2014/chart" uri="{C3380CC4-5D6E-409C-BE32-E72D297353CC}">
                <c16:uniqueId val="{00000007-8BB0-4BD9-A0CE-C6BDB6AD30F0}"/>
              </c:ext>
            </c:extLst>
          </c:dPt>
          <c:dPt>
            <c:idx val="4"/>
            <c:bubble3D val="0"/>
            <c:explosion val="3"/>
            <c:spPr>
              <a:solidFill>
                <a:srgbClr val="3366CC"/>
              </a:solidFill>
              <a:ln w="25400">
                <a:noFill/>
              </a:ln>
              <a:effectLst/>
              <a:scene3d>
                <a:camera prst="orthographicFront"/>
                <a:lightRig rig="threePt" dir="t"/>
              </a:scene3d>
              <a:sp3d>
                <a:bevelT/>
                <a:contourClr>
                  <a:schemeClr val="lt1"/>
                </a:contourClr>
              </a:sp3d>
            </c:spPr>
            <c:extLst xmlns:c16r2="http://schemas.microsoft.com/office/drawing/2015/06/chart">
              <c:ext xmlns:c16="http://schemas.microsoft.com/office/drawing/2014/chart" uri="{C3380CC4-5D6E-409C-BE32-E72D297353CC}">
                <c16:uniqueId val="{00000009-8BB0-4BD9-A0CE-C6BDB6AD30F0}"/>
              </c:ext>
            </c:extLst>
          </c:dPt>
          <c:dPt>
            <c:idx val="5"/>
            <c:bubble3D val="0"/>
            <c:spPr>
              <a:solidFill>
                <a:srgbClr val="00CC66"/>
              </a:solidFill>
              <a:ln w="25400">
                <a:noFill/>
              </a:ln>
              <a:effectLst/>
              <a:scene3d>
                <a:camera prst="orthographicFront"/>
                <a:lightRig rig="threePt" dir="t"/>
              </a:scene3d>
              <a:sp3d>
                <a:bevelT/>
                <a:contourClr>
                  <a:schemeClr val="lt1"/>
                </a:contourClr>
              </a:sp3d>
            </c:spPr>
            <c:extLst xmlns:c16r2="http://schemas.microsoft.com/office/drawing/2015/06/chart">
              <c:ext xmlns:c16="http://schemas.microsoft.com/office/drawing/2014/chart" uri="{C3380CC4-5D6E-409C-BE32-E72D297353CC}">
                <c16:uniqueId val="{0000000B-8BB0-4BD9-A0CE-C6BDB6AD30F0}"/>
              </c:ext>
            </c:extLst>
          </c:dPt>
          <c:dLbls>
            <c:dLbl>
              <c:idx val="0"/>
              <c:layout>
                <c:manualLayout>
                  <c:x val="9.2048216195197829E-3"/>
                  <c:y val="-1.167474028990089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BB0-4BD9-A0CE-C6BDB6AD30F0}"/>
                </c:ext>
                <c:ext xmlns:c15="http://schemas.microsoft.com/office/drawing/2012/chart" uri="{CE6537A1-D6FC-4f65-9D91-7224C49458BB}">
                  <c15:layout/>
                </c:ext>
              </c:extLst>
            </c:dLbl>
            <c:dLbl>
              <c:idx val="1"/>
              <c:layout>
                <c:manualLayout>
                  <c:x val="-1.816613201127354E-4"/>
                  <c:y val="1.8739551027128177E-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BB0-4BD9-A0CE-C6BDB6AD30F0}"/>
                </c:ext>
                <c:ext xmlns:c15="http://schemas.microsoft.com/office/drawing/2012/chart" uri="{CE6537A1-D6FC-4f65-9D91-7224C49458BB}">
                  <c15:layout/>
                </c:ext>
              </c:extLst>
            </c:dLbl>
            <c:dLbl>
              <c:idx val="2"/>
              <c:layout>
                <c:manualLayout>
                  <c:x val="6.3982453582191118E-3"/>
                  <c:y val="-6.698971198648630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BB0-4BD9-A0CE-C6BDB6AD30F0}"/>
                </c:ext>
                <c:ext xmlns:c15="http://schemas.microsoft.com/office/drawing/2012/chart" uri="{CE6537A1-D6FC-4f65-9D91-7224C49458BB}">
                  <c15:layout>
                    <c:manualLayout>
                      <c:w val="5.6180494799261203E-2"/>
                      <c:h val="5.6130142166265315E-2"/>
                    </c:manualLayout>
                  </c15:layout>
                </c:ext>
              </c:extLst>
            </c:dLbl>
            <c:dLbl>
              <c:idx val="3"/>
              <c:layout>
                <c:manualLayout>
                  <c:x val="-5.4594390978906547E-3"/>
                  <c:y val="-2.9313677329025022E-2"/>
                </c:manualLayout>
              </c:layout>
              <c:tx>
                <c:rich>
                  <a:bodyPr/>
                  <a:lstStyle/>
                  <a:p>
                    <a:r>
                      <a:rPr lang="en-US" dirty="0"/>
                      <a:t>1775</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8BB0-4BD9-A0CE-C6BDB6AD30F0}"/>
                </c:ext>
                <c:ext xmlns:c15="http://schemas.microsoft.com/office/drawing/2012/chart" uri="{CE6537A1-D6FC-4f65-9D91-7224C49458BB}">
                  <c15:layout/>
                </c:ext>
              </c:extLst>
            </c:dLbl>
            <c:dLbl>
              <c:idx val="4"/>
              <c:layout>
                <c:manualLayout>
                  <c:x val="-1.3207081753669679E-2"/>
                  <c:y val="-9.9973831555529979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8BB0-4BD9-A0CE-C6BDB6AD30F0}"/>
                </c:ext>
                <c:ext xmlns:c15="http://schemas.microsoft.com/office/drawing/2012/chart" uri="{CE6537A1-D6FC-4f65-9D91-7224C49458BB}">
                  <c15:layout/>
                </c:ext>
              </c:extLst>
            </c:dLbl>
            <c:dLbl>
              <c:idx val="5"/>
              <c:layout>
                <c:manualLayout>
                  <c:x val="5.092592592592593E-3"/>
                  <c:y val="6.9389880374738262E-3"/>
                </c:manualLayout>
              </c:layout>
              <c:tx>
                <c:rich>
                  <a:bodyPr/>
                  <a:lstStyle/>
                  <a:p>
                    <a:r>
                      <a:rPr lang="en-US" dirty="0"/>
                      <a:t>1415</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8BB0-4BD9-A0CE-C6BDB6AD30F0}"/>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Sheet1!$A$2:$A$7</c:f>
              <c:strCache>
                <c:ptCount val="6"/>
                <c:pt idx="0">
                  <c:v>2014 წ.</c:v>
                </c:pt>
                <c:pt idx="1">
                  <c:v>2015 წ.</c:v>
                </c:pt>
                <c:pt idx="2">
                  <c:v>2016 წ.</c:v>
                </c:pt>
                <c:pt idx="3">
                  <c:v>2017 წ.</c:v>
                </c:pt>
                <c:pt idx="4">
                  <c:v>2018 წ.</c:v>
                </c:pt>
                <c:pt idx="5">
                  <c:v>2019 წ.</c:v>
                </c:pt>
              </c:strCache>
            </c:strRef>
          </c:cat>
          <c:val>
            <c:numRef>
              <c:f>Sheet1!$B$2:$B$7</c:f>
              <c:numCache>
                <c:formatCode>General</c:formatCode>
                <c:ptCount val="6"/>
                <c:pt idx="0">
                  <c:v>387</c:v>
                </c:pt>
                <c:pt idx="1">
                  <c:v>349</c:v>
                </c:pt>
                <c:pt idx="2">
                  <c:v>670</c:v>
                </c:pt>
                <c:pt idx="3">
                  <c:v>1775</c:v>
                </c:pt>
                <c:pt idx="4">
                  <c:v>1888</c:v>
                </c:pt>
                <c:pt idx="5">
                  <c:v>1415</c:v>
                </c:pt>
              </c:numCache>
            </c:numRef>
          </c:val>
          <c:extLst xmlns:c16r2="http://schemas.microsoft.com/office/drawing/2015/06/chart">
            <c:ext xmlns:c16="http://schemas.microsoft.com/office/drawing/2014/chart" uri="{C3380CC4-5D6E-409C-BE32-E72D297353CC}">
              <c16:uniqueId val="{0000000C-8BB0-4BD9-A0CE-C6BDB6AD30F0}"/>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6.9394016720132207E-2"/>
          <c:y val="0.93588915154005647"/>
          <c:w val="0.84577986779430359"/>
          <c:h val="6.411084845994354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0EBDA2-051E-465A-9D5A-CE9201370F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56F11B7-3F7A-465D-91F4-9D2F19C19D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F121DF0-D8C3-4ECE-BC2B-B414B57DAB9A}"/>
              </a:ext>
            </a:extLst>
          </p:cNvPr>
          <p:cNvSpPr>
            <a:spLocks noGrp="1"/>
          </p:cNvSpPr>
          <p:nvPr>
            <p:ph type="dt" sz="half" idx="10"/>
          </p:nvPr>
        </p:nvSpPr>
        <p:spPr/>
        <p:txBody>
          <a:bodyPr/>
          <a:lstStyle/>
          <a:p>
            <a:fld id="{EB39485E-E007-4E1F-B04D-9EBE6BCF0DD0}" type="datetimeFigureOut">
              <a:rPr lang="en-US" smtClean="0"/>
              <a:t>12/23/2019</a:t>
            </a:fld>
            <a:endParaRPr lang="en-US" dirty="0"/>
          </a:p>
        </p:txBody>
      </p:sp>
      <p:sp>
        <p:nvSpPr>
          <p:cNvPr id="5" name="Footer Placeholder 4">
            <a:extLst>
              <a:ext uri="{FF2B5EF4-FFF2-40B4-BE49-F238E27FC236}">
                <a16:creationId xmlns:a16="http://schemas.microsoft.com/office/drawing/2014/main" xmlns="" id="{33719FDB-874F-4091-9FEB-F429AD3374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551BECD-C960-44A6-A2DA-C157F5B20B23}"/>
              </a:ext>
            </a:extLst>
          </p:cNvPr>
          <p:cNvSpPr>
            <a:spLocks noGrp="1"/>
          </p:cNvSpPr>
          <p:nvPr>
            <p:ph type="sldNum" sz="quarter" idx="12"/>
          </p:nvPr>
        </p:nvSpPr>
        <p:spPr/>
        <p:txBody>
          <a:bodyPr/>
          <a:lstStyle/>
          <a:p>
            <a:fld id="{2F3A4314-0F10-413A-AD23-4D185D4AE5C2}" type="slidenum">
              <a:rPr lang="en-US" smtClean="0"/>
              <a:t>‹#›</a:t>
            </a:fld>
            <a:endParaRPr lang="en-US" dirty="0"/>
          </a:p>
        </p:txBody>
      </p:sp>
    </p:spTree>
    <p:extLst>
      <p:ext uri="{BB962C8B-B14F-4D97-AF65-F5344CB8AC3E}">
        <p14:creationId xmlns:p14="http://schemas.microsoft.com/office/powerpoint/2010/main" val="1158810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32A20B-B581-474F-9E1B-383B93F248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71F52E0-42FE-4077-931D-DB678B56A7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6934AB-A79B-4B2B-88E1-18DF31095A2E}"/>
              </a:ext>
            </a:extLst>
          </p:cNvPr>
          <p:cNvSpPr>
            <a:spLocks noGrp="1"/>
          </p:cNvSpPr>
          <p:nvPr>
            <p:ph type="dt" sz="half" idx="10"/>
          </p:nvPr>
        </p:nvSpPr>
        <p:spPr/>
        <p:txBody>
          <a:bodyPr/>
          <a:lstStyle/>
          <a:p>
            <a:fld id="{EB39485E-E007-4E1F-B04D-9EBE6BCF0DD0}" type="datetimeFigureOut">
              <a:rPr lang="en-US" smtClean="0"/>
              <a:t>12/23/2019</a:t>
            </a:fld>
            <a:endParaRPr lang="en-US" dirty="0"/>
          </a:p>
        </p:txBody>
      </p:sp>
      <p:sp>
        <p:nvSpPr>
          <p:cNvPr id="5" name="Footer Placeholder 4">
            <a:extLst>
              <a:ext uri="{FF2B5EF4-FFF2-40B4-BE49-F238E27FC236}">
                <a16:creationId xmlns:a16="http://schemas.microsoft.com/office/drawing/2014/main" xmlns="" id="{5C389E30-557C-4EEB-B0A9-66309843DB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6A99539D-FCD3-4D73-B1D4-F2E5692A5B8F}"/>
              </a:ext>
            </a:extLst>
          </p:cNvPr>
          <p:cNvSpPr>
            <a:spLocks noGrp="1"/>
          </p:cNvSpPr>
          <p:nvPr>
            <p:ph type="sldNum" sz="quarter" idx="12"/>
          </p:nvPr>
        </p:nvSpPr>
        <p:spPr/>
        <p:txBody>
          <a:bodyPr/>
          <a:lstStyle/>
          <a:p>
            <a:fld id="{2F3A4314-0F10-413A-AD23-4D185D4AE5C2}" type="slidenum">
              <a:rPr lang="en-US" smtClean="0"/>
              <a:t>‹#›</a:t>
            </a:fld>
            <a:endParaRPr lang="en-US" dirty="0"/>
          </a:p>
        </p:txBody>
      </p:sp>
    </p:spTree>
    <p:extLst>
      <p:ext uri="{BB962C8B-B14F-4D97-AF65-F5344CB8AC3E}">
        <p14:creationId xmlns:p14="http://schemas.microsoft.com/office/powerpoint/2010/main" val="232322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2F3419F-AAD7-407B-9A45-F3D5673B5E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82D9737-466D-41AE-841A-1032A06EB1B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252E440-189E-4561-AD28-C5D14A1E883D}"/>
              </a:ext>
            </a:extLst>
          </p:cNvPr>
          <p:cNvSpPr>
            <a:spLocks noGrp="1"/>
          </p:cNvSpPr>
          <p:nvPr>
            <p:ph type="dt" sz="half" idx="10"/>
          </p:nvPr>
        </p:nvSpPr>
        <p:spPr/>
        <p:txBody>
          <a:bodyPr/>
          <a:lstStyle/>
          <a:p>
            <a:fld id="{EB39485E-E007-4E1F-B04D-9EBE6BCF0DD0}" type="datetimeFigureOut">
              <a:rPr lang="en-US" smtClean="0"/>
              <a:t>12/23/2019</a:t>
            </a:fld>
            <a:endParaRPr lang="en-US" dirty="0"/>
          </a:p>
        </p:txBody>
      </p:sp>
      <p:sp>
        <p:nvSpPr>
          <p:cNvPr id="5" name="Footer Placeholder 4">
            <a:extLst>
              <a:ext uri="{FF2B5EF4-FFF2-40B4-BE49-F238E27FC236}">
                <a16:creationId xmlns:a16="http://schemas.microsoft.com/office/drawing/2014/main" xmlns="" id="{0EEE073D-80BA-4EC7-A0AC-AD5552509B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450C8242-90E6-42A2-BEA7-3D8F8A9D0E25}"/>
              </a:ext>
            </a:extLst>
          </p:cNvPr>
          <p:cNvSpPr>
            <a:spLocks noGrp="1"/>
          </p:cNvSpPr>
          <p:nvPr>
            <p:ph type="sldNum" sz="quarter" idx="12"/>
          </p:nvPr>
        </p:nvSpPr>
        <p:spPr/>
        <p:txBody>
          <a:bodyPr/>
          <a:lstStyle/>
          <a:p>
            <a:fld id="{2F3A4314-0F10-413A-AD23-4D185D4AE5C2}" type="slidenum">
              <a:rPr lang="en-US" smtClean="0"/>
              <a:t>‹#›</a:t>
            </a:fld>
            <a:endParaRPr lang="en-US" dirty="0"/>
          </a:p>
        </p:txBody>
      </p:sp>
    </p:spTree>
    <p:extLst>
      <p:ext uri="{BB962C8B-B14F-4D97-AF65-F5344CB8AC3E}">
        <p14:creationId xmlns:p14="http://schemas.microsoft.com/office/powerpoint/2010/main" val="375292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CB81AE-4B69-4764-9EFE-5FFE7DEE7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59B5566-1C42-4596-AD4E-BE722612677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1D20DC1-7699-4515-919E-E34B871924EA}"/>
              </a:ext>
            </a:extLst>
          </p:cNvPr>
          <p:cNvSpPr>
            <a:spLocks noGrp="1"/>
          </p:cNvSpPr>
          <p:nvPr>
            <p:ph type="dt" sz="half" idx="10"/>
          </p:nvPr>
        </p:nvSpPr>
        <p:spPr/>
        <p:txBody>
          <a:bodyPr/>
          <a:lstStyle/>
          <a:p>
            <a:fld id="{EB39485E-E007-4E1F-B04D-9EBE6BCF0DD0}" type="datetimeFigureOut">
              <a:rPr lang="en-US" smtClean="0"/>
              <a:t>12/23/2019</a:t>
            </a:fld>
            <a:endParaRPr lang="en-US" dirty="0"/>
          </a:p>
        </p:txBody>
      </p:sp>
      <p:sp>
        <p:nvSpPr>
          <p:cNvPr id="5" name="Footer Placeholder 4">
            <a:extLst>
              <a:ext uri="{FF2B5EF4-FFF2-40B4-BE49-F238E27FC236}">
                <a16:creationId xmlns:a16="http://schemas.microsoft.com/office/drawing/2014/main" xmlns="" id="{EDEE0B35-16DE-4977-93CC-3EE4E72A27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6D3BE6C3-E315-49D1-84FC-F1E1F6E1E944}"/>
              </a:ext>
            </a:extLst>
          </p:cNvPr>
          <p:cNvSpPr>
            <a:spLocks noGrp="1"/>
          </p:cNvSpPr>
          <p:nvPr>
            <p:ph type="sldNum" sz="quarter" idx="12"/>
          </p:nvPr>
        </p:nvSpPr>
        <p:spPr/>
        <p:txBody>
          <a:bodyPr/>
          <a:lstStyle/>
          <a:p>
            <a:fld id="{2F3A4314-0F10-413A-AD23-4D185D4AE5C2}" type="slidenum">
              <a:rPr lang="en-US" smtClean="0"/>
              <a:t>‹#›</a:t>
            </a:fld>
            <a:endParaRPr lang="en-US" dirty="0"/>
          </a:p>
        </p:txBody>
      </p:sp>
    </p:spTree>
    <p:extLst>
      <p:ext uri="{BB962C8B-B14F-4D97-AF65-F5344CB8AC3E}">
        <p14:creationId xmlns:p14="http://schemas.microsoft.com/office/powerpoint/2010/main" val="465369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5541D9-790A-40D3-A0C5-9184C6366F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BEBA513-B13F-4CDA-9AB9-22B7E3C8E2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8BD016E8-029C-4BFC-A5AF-F689B2C3CD02}"/>
              </a:ext>
            </a:extLst>
          </p:cNvPr>
          <p:cNvSpPr>
            <a:spLocks noGrp="1"/>
          </p:cNvSpPr>
          <p:nvPr>
            <p:ph type="dt" sz="half" idx="10"/>
          </p:nvPr>
        </p:nvSpPr>
        <p:spPr/>
        <p:txBody>
          <a:bodyPr/>
          <a:lstStyle/>
          <a:p>
            <a:fld id="{EB39485E-E007-4E1F-B04D-9EBE6BCF0DD0}" type="datetimeFigureOut">
              <a:rPr lang="en-US" smtClean="0"/>
              <a:t>12/23/2019</a:t>
            </a:fld>
            <a:endParaRPr lang="en-US" dirty="0"/>
          </a:p>
        </p:txBody>
      </p:sp>
      <p:sp>
        <p:nvSpPr>
          <p:cNvPr id="5" name="Footer Placeholder 4">
            <a:extLst>
              <a:ext uri="{FF2B5EF4-FFF2-40B4-BE49-F238E27FC236}">
                <a16:creationId xmlns:a16="http://schemas.microsoft.com/office/drawing/2014/main" xmlns="" id="{FBEB30FE-608B-49A7-9AE8-9BB91FA903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DED4E421-26CA-467F-91EF-53E350DC7CA7}"/>
              </a:ext>
            </a:extLst>
          </p:cNvPr>
          <p:cNvSpPr>
            <a:spLocks noGrp="1"/>
          </p:cNvSpPr>
          <p:nvPr>
            <p:ph type="sldNum" sz="quarter" idx="12"/>
          </p:nvPr>
        </p:nvSpPr>
        <p:spPr/>
        <p:txBody>
          <a:bodyPr/>
          <a:lstStyle/>
          <a:p>
            <a:fld id="{2F3A4314-0F10-413A-AD23-4D185D4AE5C2}" type="slidenum">
              <a:rPr lang="en-US" smtClean="0"/>
              <a:t>‹#›</a:t>
            </a:fld>
            <a:endParaRPr lang="en-US" dirty="0"/>
          </a:p>
        </p:txBody>
      </p:sp>
    </p:spTree>
    <p:extLst>
      <p:ext uri="{BB962C8B-B14F-4D97-AF65-F5344CB8AC3E}">
        <p14:creationId xmlns:p14="http://schemas.microsoft.com/office/powerpoint/2010/main" val="3556776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C4CBFF-6E07-4295-AF80-C5DAE38DDE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68BD3F5-1836-4619-A3B0-6D0A96BD03C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27451AE-EA0A-41C5-B401-35845E54D20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87E3058-912D-44CE-AFB2-267ACE7C1B98}"/>
              </a:ext>
            </a:extLst>
          </p:cNvPr>
          <p:cNvSpPr>
            <a:spLocks noGrp="1"/>
          </p:cNvSpPr>
          <p:nvPr>
            <p:ph type="dt" sz="half" idx="10"/>
          </p:nvPr>
        </p:nvSpPr>
        <p:spPr/>
        <p:txBody>
          <a:bodyPr/>
          <a:lstStyle/>
          <a:p>
            <a:fld id="{EB39485E-E007-4E1F-B04D-9EBE6BCF0DD0}" type="datetimeFigureOut">
              <a:rPr lang="en-US" smtClean="0"/>
              <a:t>12/23/2019</a:t>
            </a:fld>
            <a:endParaRPr lang="en-US" dirty="0"/>
          </a:p>
        </p:txBody>
      </p:sp>
      <p:sp>
        <p:nvSpPr>
          <p:cNvPr id="6" name="Footer Placeholder 5">
            <a:extLst>
              <a:ext uri="{FF2B5EF4-FFF2-40B4-BE49-F238E27FC236}">
                <a16:creationId xmlns:a16="http://schemas.microsoft.com/office/drawing/2014/main" xmlns="" id="{E9929789-D30B-464A-BB6C-904870A84B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63F65C8-9A73-4468-8FFD-BA946F9948AB}"/>
              </a:ext>
            </a:extLst>
          </p:cNvPr>
          <p:cNvSpPr>
            <a:spLocks noGrp="1"/>
          </p:cNvSpPr>
          <p:nvPr>
            <p:ph type="sldNum" sz="quarter" idx="12"/>
          </p:nvPr>
        </p:nvSpPr>
        <p:spPr/>
        <p:txBody>
          <a:bodyPr/>
          <a:lstStyle/>
          <a:p>
            <a:fld id="{2F3A4314-0F10-413A-AD23-4D185D4AE5C2}" type="slidenum">
              <a:rPr lang="en-US" smtClean="0"/>
              <a:t>‹#›</a:t>
            </a:fld>
            <a:endParaRPr lang="en-US" dirty="0"/>
          </a:p>
        </p:txBody>
      </p:sp>
    </p:spTree>
    <p:extLst>
      <p:ext uri="{BB962C8B-B14F-4D97-AF65-F5344CB8AC3E}">
        <p14:creationId xmlns:p14="http://schemas.microsoft.com/office/powerpoint/2010/main" val="33594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8A5F84-B0DC-44B9-881F-DD53C1F282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C607786-8A9C-4947-A87C-11D49F0E62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AFB40AC8-C904-44DD-A00C-9CFF06E0A7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46F60B5-D9C4-40D2-B715-46B14C86C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5D3F034-32B9-4360-A129-3AD07006B4B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4655179-6023-44F7-AF4D-27C5193F7124}"/>
              </a:ext>
            </a:extLst>
          </p:cNvPr>
          <p:cNvSpPr>
            <a:spLocks noGrp="1"/>
          </p:cNvSpPr>
          <p:nvPr>
            <p:ph type="dt" sz="half" idx="10"/>
          </p:nvPr>
        </p:nvSpPr>
        <p:spPr/>
        <p:txBody>
          <a:bodyPr/>
          <a:lstStyle/>
          <a:p>
            <a:fld id="{EB39485E-E007-4E1F-B04D-9EBE6BCF0DD0}" type="datetimeFigureOut">
              <a:rPr lang="en-US" smtClean="0"/>
              <a:t>12/23/2019</a:t>
            </a:fld>
            <a:endParaRPr lang="en-US" dirty="0"/>
          </a:p>
        </p:txBody>
      </p:sp>
      <p:sp>
        <p:nvSpPr>
          <p:cNvPr id="8" name="Footer Placeholder 7">
            <a:extLst>
              <a:ext uri="{FF2B5EF4-FFF2-40B4-BE49-F238E27FC236}">
                <a16:creationId xmlns:a16="http://schemas.microsoft.com/office/drawing/2014/main" xmlns="" id="{39725EA5-BA16-415F-A8C2-AD1FCBDBFA0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04A1DFF5-7CBF-4813-8305-7E22B63DCCA9}"/>
              </a:ext>
            </a:extLst>
          </p:cNvPr>
          <p:cNvSpPr>
            <a:spLocks noGrp="1"/>
          </p:cNvSpPr>
          <p:nvPr>
            <p:ph type="sldNum" sz="quarter" idx="12"/>
          </p:nvPr>
        </p:nvSpPr>
        <p:spPr/>
        <p:txBody>
          <a:bodyPr/>
          <a:lstStyle/>
          <a:p>
            <a:fld id="{2F3A4314-0F10-413A-AD23-4D185D4AE5C2}" type="slidenum">
              <a:rPr lang="en-US" smtClean="0"/>
              <a:t>‹#›</a:t>
            </a:fld>
            <a:endParaRPr lang="en-US" dirty="0"/>
          </a:p>
        </p:txBody>
      </p:sp>
    </p:spTree>
    <p:extLst>
      <p:ext uri="{BB962C8B-B14F-4D97-AF65-F5344CB8AC3E}">
        <p14:creationId xmlns:p14="http://schemas.microsoft.com/office/powerpoint/2010/main" val="2412052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BEBFA3-BA88-4B36-B261-FEBA92BD9B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A5D4E85-5485-46BF-844A-DA6F15A72685}"/>
              </a:ext>
            </a:extLst>
          </p:cNvPr>
          <p:cNvSpPr>
            <a:spLocks noGrp="1"/>
          </p:cNvSpPr>
          <p:nvPr>
            <p:ph type="dt" sz="half" idx="10"/>
          </p:nvPr>
        </p:nvSpPr>
        <p:spPr/>
        <p:txBody>
          <a:bodyPr/>
          <a:lstStyle/>
          <a:p>
            <a:fld id="{EB39485E-E007-4E1F-B04D-9EBE6BCF0DD0}" type="datetimeFigureOut">
              <a:rPr lang="en-US" smtClean="0"/>
              <a:t>12/23/2019</a:t>
            </a:fld>
            <a:endParaRPr lang="en-US" dirty="0"/>
          </a:p>
        </p:txBody>
      </p:sp>
      <p:sp>
        <p:nvSpPr>
          <p:cNvPr id="4" name="Footer Placeholder 3">
            <a:extLst>
              <a:ext uri="{FF2B5EF4-FFF2-40B4-BE49-F238E27FC236}">
                <a16:creationId xmlns:a16="http://schemas.microsoft.com/office/drawing/2014/main" xmlns="" id="{729408FB-4157-44E9-9A3B-25A75F6D9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AC9590B1-F2FF-4867-8898-9662048C6B8C}"/>
              </a:ext>
            </a:extLst>
          </p:cNvPr>
          <p:cNvSpPr>
            <a:spLocks noGrp="1"/>
          </p:cNvSpPr>
          <p:nvPr>
            <p:ph type="sldNum" sz="quarter" idx="12"/>
          </p:nvPr>
        </p:nvSpPr>
        <p:spPr/>
        <p:txBody>
          <a:bodyPr/>
          <a:lstStyle/>
          <a:p>
            <a:fld id="{2F3A4314-0F10-413A-AD23-4D185D4AE5C2}" type="slidenum">
              <a:rPr lang="en-US" smtClean="0"/>
              <a:t>‹#›</a:t>
            </a:fld>
            <a:endParaRPr lang="en-US" dirty="0"/>
          </a:p>
        </p:txBody>
      </p:sp>
    </p:spTree>
    <p:extLst>
      <p:ext uri="{BB962C8B-B14F-4D97-AF65-F5344CB8AC3E}">
        <p14:creationId xmlns:p14="http://schemas.microsoft.com/office/powerpoint/2010/main" val="3664491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C8A09DE-4B8C-46C5-9450-1D4AFD10A63D}"/>
              </a:ext>
            </a:extLst>
          </p:cNvPr>
          <p:cNvSpPr>
            <a:spLocks noGrp="1"/>
          </p:cNvSpPr>
          <p:nvPr>
            <p:ph type="dt" sz="half" idx="10"/>
          </p:nvPr>
        </p:nvSpPr>
        <p:spPr/>
        <p:txBody>
          <a:bodyPr/>
          <a:lstStyle/>
          <a:p>
            <a:fld id="{EB39485E-E007-4E1F-B04D-9EBE6BCF0DD0}" type="datetimeFigureOut">
              <a:rPr lang="en-US" smtClean="0"/>
              <a:t>12/23/2019</a:t>
            </a:fld>
            <a:endParaRPr lang="en-US" dirty="0"/>
          </a:p>
        </p:txBody>
      </p:sp>
      <p:sp>
        <p:nvSpPr>
          <p:cNvPr id="3" name="Footer Placeholder 2">
            <a:extLst>
              <a:ext uri="{FF2B5EF4-FFF2-40B4-BE49-F238E27FC236}">
                <a16:creationId xmlns:a16="http://schemas.microsoft.com/office/drawing/2014/main" xmlns="" id="{8C036BAE-D5FD-4C7B-80B8-53F61D72456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5DCE7189-26A2-44B0-8390-683132A50413}"/>
              </a:ext>
            </a:extLst>
          </p:cNvPr>
          <p:cNvSpPr>
            <a:spLocks noGrp="1"/>
          </p:cNvSpPr>
          <p:nvPr>
            <p:ph type="sldNum" sz="quarter" idx="12"/>
          </p:nvPr>
        </p:nvSpPr>
        <p:spPr/>
        <p:txBody>
          <a:bodyPr/>
          <a:lstStyle/>
          <a:p>
            <a:fld id="{2F3A4314-0F10-413A-AD23-4D185D4AE5C2}" type="slidenum">
              <a:rPr lang="en-US" smtClean="0"/>
              <a:t>‹#›</a:t>
            </a:fld>
            <a:endParaRPr lang="en-US" dirty="0"/>
          </a:p>
        </p:txBody>
      </p:sp>
    </p:spTree>
    <p:extLst>
      <p:ext uri="{BB962C8B-B14F-4D97-AF65-F5344CB8AC3E}">
        <p14:creationId xmlns:p14="http://schemas.microsoft.com/office/powerpoint/2010/main" val="2833419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82C7D5-8AFD-418F-B68C-B7B7B56AB5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B81ADCB-6314-4C69-B2E6-24181A8114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1B5D985-9D24-4C6F-B114-FB4CB1A114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20BB729-DEDA-4A10-9F23-AE5C71352BAC}"/>
              </a:ext>
            </a:extLst>
          </p:cNvPr>
          <p:cNvSpPr>
            <a:spLocks noGrp="1"/>
          </p:cNvSpPr>
          <p:nvPr>
            <p:ph type="dt" sz="half" idx="10"/>
          </p:nvPr>
        </p:nvSpPr>
        <p:spPr/>
        <p:txBody>
          <a:bodyPr/>
          <a:lstStyle/>
          <a:p>
            <a:fld id="{EB39485E-E007-4E1F-B04D-9EBE6BCF0DD0}" type="datetimeFigureOut">
              <a:rPr lang="en-US" smtClean="0"/>
              <a:t>12/23/2019</a:t>
            </a:fld>
            <a:endParaRPr lang="en-US" dirty="0"/>
          </a:p>
        </p:txBody>
      </p:sp>
      <p:sp>
        <p:nvSpPr>
          <p:cNvPr id="6" name="Footer Placeholder 5">
            <a:extLst>
              <a:ext uri="{FF2B5EF4-FFF2-40B4-BE49-F238E27FC236}">
                <a16:creationId xmlns:a16="http://schemas.microsoft.com/office/drawing/2014/main" xmlns="" id="{7C512E07-BDC3-40A3-8C26-A3D13D0A9B1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E237E36D-AF34-40E1-8CD4-525F0CDFA361}"/>
              </a:ext>
            </a:extLst>
          </p:cNvPr>
          <p:cNvSpPr>
            <a:spLocks noGrp="1"/>
          </p:cNvSpPr>
          <p:nvPr>
            <p:ph type="sldNum" sz="quarter" idx="12"/>
          </p:nvPr>
        </p:nvSpPr>
        <p:spPr/>
        <p:txBody>
          <a:bodyPr/>
          <a:lstStyle/>
          <a:p>
            <a:fld id="{2F3A4314-0F10-413A-AD23-4D185D4AE5C2}" type="slidenum">
              <a:rPr lang="en-US" smtClean="0"/>
              <a:t>‹#›</a:t>
            </a:fld>
            <a:endParaRPr lang="en-US" dirty="0"/>
          </a:p>
        </p:txBody>
      </p:sp>
    </p:spTree>
    <p:extLst>
      <p:ext uri="{BB962C8B-B14F-4D97-AF65-F5344CB8AC3E}">
        <p14:creationId xmlns:p14="http://schemas.microsoft.com/office/powerpoint/2010/main" val="3335215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88D317-476B-4A53-BC99-6DFDE278DB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516BFA6-5ADB-473C-99AA-DD28DE36C2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DF8BE856-A355-48E0-85B5-9248206DBB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5451EBA-4F29-4650-B76D-7DC24FD84170}"/>
              </a:ext>
            </a:extLst>
          </p:cNvPr>
          <p:cNvSpPr>
            <a:spLocks noGrp="1"/>
          </p:cNvSpPr>
          <p:nvPr>
            <p:ph type="dt" sz="half" idx="10"/>
          </p:nvPr>
        </p:nvSpPr>
        <p:spPr/>
        <p:txBody>
          <a:bodyPr/>
          <a:lstStyle/>
          <a:p>
            <a:fld id="{EB39485E-E007-4E1F-B04D-9EBE6BCF0DD0}" type="datetimeFigureOut">
              <a:rPr lang="en-US" smtClean="0"/>
              <a:t>12/23/2019</a:t>
            </a:fld>
            <a:endParaRPr lang="en-US" dirty="0"/>
          </a:p>
        </p:txBody>
      </p:sp>
      <p:sp>
        <p:nvSpPr>
          <p:cNvPr id="6" name="Footer Placeholder 5">
            <a:extLst>
              <a:ext uri="{FF2B5EF4-FFF2-40B4-BE49-F238E27FC236}">
                <a16:creationId xmlns:a16="http://schemas.microsoft.com/office/drawing/2014/main" xmlns="" id="{13B472D3-CFEF-4723-A0CA-8BA45C6BA52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9950D3D7-837D-49AF-8FE0-F3E842A9A9DE}"/>
              </a:ext>
            </a:extLst>
          </p:cNvPr>
          <p:cNvSpPr>
            <a:spLocks noGrp="1"/>
          </p:cNvSpPr>
          <p:nvPr>
            <p:ph type="sldNum" sz="quarter" idx="12"/>
          </p:nvPr>
        </p:nvSpPr>
        <p:spPr/>
        <p:txBody>
          <a:bodyPr/>
          <a:lstStyle/>
          <a:p>
            <a:fld id="{2F3A4314-0F10-413A-AD23-4D185D4AE5C2}" type="slidenum">
              <a:rPr lang="en-US" smtClean="0"/>
              <a:t>‹#›</a:t>
            </a:fld>
            <a:endParaRPr lang="en-US" dirty="0"/>
          </a:p>
        </p:txBody>
      </p:sp>
    </p:spTree>
    <p:extLst>
      <p:ext uri="{BB962C8B-B14F-4D97-AF65-F5344CB8AC3E}">
        <p14:creationId xmlns:p14="http://schemas.microsoft.com/office/powerpoint/2010/main" val="3412833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30D7A45-A8C8-4295-8B55-A0384EA857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F5F22D2-B71E-4A46-AEA5-9DF8911EBA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5EC095E-AF45-4CA0-A47B-9D7D6ED33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9485E-E007-4E1F-B04D-9EBE6BCF0DD0}" type="datetimeFigureOut">
              <a:rPr lang="en-US" smtClean="0"/>
              <a:t>12/23/2019</a:t>
            </a:fld>
            <a:endParaRPr lang="en-US" dirty="0"/>
          </a:p>
        </p:txBody>
      </p:sp>
      <p:sp>
        <p:nvSpPr>
          <p:cNvPr id="5" name="Footer Placeholder 4">
            <a:extLst>
              <a:ext uri="{FF2B5EF4-FFF2-40B4-BE49-F238E27FC236}">
                <a16:creationId xmlns:a16="http://schemas.microsoft.com/office/drawing/2014/main" xmlns="" id="{C344690C-4951-41DB-82BF-B4D18CE9AD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0A9AB39C-782B-44A9-87FF-8F1E6ABF38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A4314-0F10-413A-AD23-4D185D4AE5C2}" type="slidenum">
              <a:rPr lang="en-US" smtClean="0"/>
              <a:t>‹#›</a:t>
            </a:fld>
            <a:endParaRPr lang="en-US" dirty="0"/>
          </a:p>
        </p:txBody>
      </p:sp>
    </p:spTree>
    <p:extLst>
      <p:ext uri="{BB962C8B-B14F-4D97-AF65-F5344CB8AC3E}">
        <p14:creationId xmlns:p14="http://schemas.microsoft.com/office/powerpoint/2010/main" val="3805520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5.jpeg"/><Relationship Id="rId5" Type="http://schemas.openxmlformats.org/officeDocument/2006/relationships/image" Target="../media/image4.png"/><Relationship Id="rId10" Type="http://schemas.openxmlformats.org/officeDocument/2006/relationships/image" Target="../media/image14.jpeg"/><Relationship Id="rId4" Type="http://schemas.openxmlformats.org/officeDocument/2006/relationships/image" Target="../media/image3.png"/><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png"/><Relationship Id="rId7" Type="http://schemas.openxmlformats.org/officeDocument/2006/relationships/image" Target="../media/image17.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png"/><Relationship Id="rId7"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png"/><Relationship Id="rId7" Type="http://schemas.openxmlformats.org/officeDocument/2006/relationships/image" Target="../media/image27.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4.png"/><Relationship Id="rId10" Type="http://schemas.openxmlformats.org/officeDocument/2006/relationships/image" Target="../media/image30.jpeg"/><Relationship Id="rId4" Type="http://schemas.openxmlformats.org/officeDocument/2006/relationships/image" Target="../media/image3.png"/><Relationship Id="rId9"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3.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831744E-B19E-4001-9606-5A8742C6807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241" t="2030" r="35210"/>
          <a:stretch/>
        </p:blipFill>
        <p:spPr>
          <a:xfrm>
            <a:off x="0" y="122831"/>
            <a:ext cx="3725070" cy="5326041"/>
          </a:xfrm>
          <a:prstGeom prst="rect">
            <a:avLst/>
          </a:prstGeom>
        </p:spPr>
      </p:pic>
      <p:pic>
        <p:nvPicPr>
          <p:cNvPr id="10" name="Picture 9">
            <a:extLst>
              <a:ext uri="{FF2B5EF4-FFF2-40B4-BE49-F238E27FC236}">
                <a16:creationId xmlns:a16="http://schemas.microsoft.com/office/drawing/2014/main" xmlns="" id="{BF716343-58DA-41C1-A746-3ED8D9AA3F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699" r="25593"/>
          <a:stretch/>
        </p:blipFill>
        <p:spPr>
          <a:xfrm rot="10800000">
            <a:off x="10000611" y="3051557"/>
            <a:ext cx="2191389" cy="3806443"/>
          </a:xfrm>
          <a:prstGeom prst="rect">
            <a:avLst/>
          </a:prstGeom>
        </p:spPr>
      </p:pic>
      <p:sp>
        <p:nvSpPr>
          <p:cNvPr id="2" name="Title 1">
            <a:extLst>
              <a:ext uri="{FF2B5EF4-FFF2-40B4-BE49-F238E27FC236}">
                <a16:creationId xmlns:a16="http://schemas.microsoft.com/office/drawing/2014/main" xmlns="" id="{41BB5C1D-CDB8-485B-BB2A-822ED78F3B21}"/>
              </a:ext>
            </a:extLst>
          </p:cNvPr>
          <p:cNvSpPr>
            <a:spLocks noGrp="1"/>
          </p:cNvSpPr>
          <p:nvPr>
            <p:ph type="ctrTitle"/>
          </p:nvPr>
        </p:nvSpPr>
        <p:spPr>
          <a:xfrm>
            <a:off x="1524000" y="1145012"/>
            <a:ext cx="9144000" cy="2387600"/>
          </a:xfrm>
        </p:spPr>
        <p:txBody>
          <a:bodyPr>
            <a:normAutofit/>
          </a:bodyPr>
          <a:lstStyle/>
          <a:p>
            <a:r>
              <a:rPr lang="ka-GE" b="1" dirty="0">
                <a:solidFill>
                  <a:schemeClr val="accent1">
                    <a:lumMod val="75000"/>
                  </a:schemeClr>
                </a:solidFill>
                <a:latin typeface="BPG Nino Mtavruli" panose="02000806000000020004" pitchFamily="2" charset="0"/>
              </a:rPr>
              <a:t>წლიური </a:t>
            </a:r>
            <a:r>
              <a:rPr lang="ka-GE" dirty="0">
                <a:solidFill>
                  <a:schemeClr val="accent1">
                    <a:lumMod val="75000"/>
                  </a:schemeClr>
                </a:solidFill>
                <a:latin typeface="BPG Nino Mtavruli" panose="02000806000000020004" pitchFamily="2" charset="0"/>
              </a:rPr>
              <a:t>ანგარიში</a:t>
            </a:r>
            <a:endParaRPr lang="en-US" dirty="0">
              <a:solidFill>
                <a:schemeClr val="accent1">
                  <a:lumMod val="75000"/>
                </a:schemeClr>
              </a:solidFill>
              <a:latin typeface="BPG Nino Mtavruli" panose="02000806000000020004" pitchFamily="2" charset="0"/>
            </a:endParaRPr>
          </a:p>
        </p:txBody>
      </p:sp>
      <p:sp>
        <p:nvSpPr>
          <p:cNvPr id="3" name="Subtitle 2">
            <a:extLst>
              <a:ext uri="{FF2B5EF4-FFF2-40B4-BE49-F238E27FC236}">
                <a16:creationId xmlns:a16="http://schemas.microsoft.com/office/drawing/2014/main" xmlns="" id="{66D9DF3A-6C94-460C-92AB-B0752FF1D06B}"/>
              </a:ext>
            </a:extLst>
          </p:cNvPr>
          <p:cNvSpPr>
            <a:spLocks noGrp="1"/>
          </p:cNvSpPr>
          <p:nvPr>
            <p:ph type="subTitle" idx="1"/>
          </p:nvPr>
        </p:nvSpPr>
        <p:spPr>
          <a:xfrm>
            <a:off x="1419950" y="3489774"/>
            <a:ext cx="9144000" cy="1655762"/>
          </a:xfrm>
        </p:spPr>
        <p:txBody>
          <a:bodyPr>
            <a:normAutofit/>
          </a:bodyPr>
          <a:lstStyle/>
          <a:p>
            <a:r>
              <a:rPr lang="ka-GE" sz="3500" dirty="0">
                <a:solidFill>
                  <a:schemeClr val="accent1">
                    <a:lumMod val="75000"/>
                  </a:schemeClr>
                </a:solidFill>
                <a:latin typeface="BPG Nino Mtavruli" panose="02000806000000020004" pitchFamily="2" charset="0"/>
              </a:rPr>
              <a:t>დასაქმების პროგრამების </a:t>
            </a:r>
            <a:r>
              <a:rPr lang="ka-GE" sz="3500" dirty="0" smtClean="0">
                <a:solidFill>
                  <a:schemeClr val="accent1">
                    <a:lumMod val="75000"/>
                  </a:schemeClr>
                </a:solidFill>
                <a:latin typeface="BPG Nino Mtavruli" panose="02000806000000020004" pitchFamily="2" charset="0"/>
              </a:rPr>
              <a:t>დეპარტამენტის უფროსი</a:t>
            </a:r>
            <a:endParaRPr lang="ka-GE" sz="3500" dirty="0">
              <a:solidFill>
                <a:schemeClr val="accent1">
                  <a:lumMod val="75000"/>
                </a:schemeClr>
              </a:solidFill>
              <a:latin typeface="BPG Nino Mtavruli" panose="02000806000000020004" pitchFamily="2" charset="0"/>
            </a:endParaRPr>
          </a:p>
        </p:txBody>
      </p:sp>
      <p:sp>
        <p:nvSpPr>
          <p:cNvPr id="4" name="Rectangle 3">
            <a:extLst>
              <a:ext uri="{FF2B5EF4-FFF2-40B4-BE49-F238E27FC236}">
                <a16:creationId xmlns:a16="http://schemas.microsoft.com/office/drawing/2014/main" xmlns="" id="{8CB315E8-1B06-4492-8092-12986EAF4C64}"/>
              </a:ext>
            </a:extLst>
          </p:cNvPr>
          <p:cNvSpPr/>
          <p:nvPr/>
        </p:nvSpPr>
        <p:spPr>
          <a:xfrm>
            <a:off x="2436036" y="4458398"/>
            <a:ext cx="7319928" cy="1015663"/>
          </a:xfrm>
          <a:prstGeom prst="rect">
            <a:avLst/>
          </a:prstGeom>
        </p:spPr>
        <p:txBody>
          <a:bodyPr wrap="square">
            <a:spAutoFit/>
          </a:bodyPr>
          <a:lstStyle/>
          <a:p>
            <a:pPr algn="ctr"/>
            <a:endParaRPr lang="en-US" sz="2400" dirty="0">
              <a:solidFill>
                <a:srgbClr val="00B050"/>
              </a:solidFill>
              <a:latin typeface="BPG Nino Mtavruli" panose="02000806000000020004" pitchFamily="2" charset="0"/>
            </a:endParaRPr>
          </a:p>
          <a:p>
            <a:pPr algn="ctr"/>
            <a:r>
              <a:rPr lang="en-US" sz="2400" dirty="0" smtClean="0">
                <a:solidFill>
                  <a:srgbClr val="00B050"/>
                </a:solidFill>
                <a:latin typeface="BPG Nino Mtavruli" panose="02000806000000020004" pitchFamily="2" charset="0"/>
              </a:rPr>
              <a:t> </a:t>
            </a:r>
            <a:r>
              <a:rPr lang="ka-GE" sz="3600" dirty="0">
                <a:solidFill>
                  <a:srgbClr val="00B050"/>
                </a:solidFill>
                <a:latin typeface="BPG Nino Mtavruli" panose="02000806000000020004" pitchFamily="2" charset="0"/>
              </a:rPr>
              <a:t>მარიამ ბეზარაშვილი</a:t>
            </a:r>
            <a:endParaRPr lang="en-US" sz="3600" dirty="0">
              <a:solidFill>
                <a:srgbClr val="00B050"/>
              </a:solidFill>
              <a:latin typeface="BPG Nino Mtavruli" panose="02000806000000020004" pitchFamily="2" charset="0"/>
            </a:endParaRPr>
          </a:p>
        </p:txBody>
      </p:sp>
      <p:pic>
        <p:nvPicPr>
          <p:cNvPr id="5" name="Picture 4" descr="C:\Users\user.user-PC\Desktop\bardak\logoebi\logo.png">
            <a:extLst>
              <a:ext uri="{FF2B5EF4-FFF2-40B4-BE49-F238E27FC236}">
                <a16:creationId xmlns:a16="http://schemas.microsoft.com/office/drawing/2014/main" xmlns="" id="{B7FB5EB1-D4B6-4861-A70A-702EE0435C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240" y="5885803"/>
            <a:ext cx="2872491" cy="61076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6DDEE831-F912-41AF-AEAC-2A7F765083A9}"/>
              </a:ext>
            </a:extLst>
          </p:cNvPr>
          <p:cNvSpPr/>
          <p:nvPr/>
        </p:nvSpPr>
        <p:spPr>
          <a:xfrm>
            <a:off x="3161731" y="6180952"/>
            <a:ext cx="5868538" cy="461665"/>
          </a:xfrm>
          <a:prstGeom prst="rect">
            <a:avLst/>
          </a:prstGeom>
        </p:spPr>
        <p:txBody>
          <a:bodyPr wrap="square">
            <a:spAutoFit/>
          </a:bodyPr>
          <a:lstStyle/>
          <a:p>
            <a:pPr algn="ctr"/>
            <a:r>
              <a:rPr lang="en-US" sz="2400" dirty="0">
                <a:solidFill>
                  <a:srgbClr val="00B050"/>
                </a:solidFill>
                <a:latin typeface="BPG Nino Mtavruli" panose="02000806000000020004" pitchFamily="2" charset="0"/>
              </a:rPr>
              <a:t>24 </a:t>
            </a:r>
            <a:r>
              <a:rPr lang="ka-GE" sz="2400" dirty="0">
                <a:solidFill>
                  <a:srgbClr val="00B050"/>
                </a:solidFill>
                <a:latin typeface="BPG Nino Mtavruli" panose="02000806000000020004" pitchFamily="2" charset="0"/>
              </a:rPr>
              <a:t>დეკემბერი, </a:t>
            </a:r>
            <a:r>
              <a:rPr lang="en-US" sz="2400" dirty="0">
                <a:solidFill>
                  <a:srgbClr val="00B050"/>
                </a:solidFill>
                <a:latin typeface="BPG Nino Mtavruli" panose="02000806000000020004" pitchFamily="2" charset="0"/>
              </a:rPr>
              <a:t>2019</a:t>
            </a:r>
          </a:p>
        </p:txBody>
      </p:sp>
      <p:pic>
        <p:nvPicPr>
          <p:cNvPr id="9" name="Picture 8">
            <a:extLst>
              <a:ext uri="{FF2B5EF4-FFF2-40B4-BE49-F238E27FC236}">
                <a16:creationId xmlns:a16="http://schemas.microsoft.com/office/drawing/2014/main" xmlns="" id="{8234F395-DEE8-4745-B505-A06FD8A7F9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8209" y="109183"/>
            <a:ext cx="1165309" cy="1035829"/>
          </a:xfrm>
          <a:prstGeom prst="rect">
            <a:avLst/>
          </a:prstGeom>
        </p:spPr>
      </p:pic>
    </p:spTree>
    <p:extLst>
      <p:ext uri="{BB962C8B-B14F-4D97-AF65-F5344CB8AC3E}">
        <p14:creationId xmlns:p14="http://schemas.microsoft.com/office/powerpoint/2010/main" val="3916086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36EF69B8-ED21-487C-89A9-7D9BD5F532E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699" r="25593"/>
          <a:stretch/>
        </p:blipFill>
        <p:spPr>
          <a:xfrm rot="10800000">
            <a:off x="10601900" y="3105177"/>
            <a:ext cx="1590100" cy="2762004"/>
          </a:xfrm>
          <a:prstGeom prst="rect">
            <a:avLst/>
          </a:prstGeom>
        </p:spPr>
      </p:pic>
      <p:pic>
        <p:nvPicPr>
          <p:cNvPr id="17" name="Picture 16">
            <a:extLst>
              <a:ext uri="{FF2B5EF4-FFF2-40B4-BE49-F238E27FC236}">
                <a16:creationId xmlns:a16="http://schemas.microsoft.com/office/drawing/2014/main" xmlns="" id="{F4F75522-EAEE-48B7-AA5A-BED495392F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699" r="25593"/>
          <a:stretch/>
        </p:blipFill>
        <p:spPr>
          <a:xfrm>
            <a:off x="0" y="-16050"/>
            <a:ext cx="2191389" cy="3806443"/>
          </a:xfrm>
          <a:prstGeom prst="rect">
            <a:avLst/>
          </a:prstGeom>
        </p:spPr>
      </p:pic>
      <p:pic>
        <p:nvPicPr>
          <p:cNvPr id="18" name="Picture 17" descr="C:\Users\user.user-PC\Desktop\bardak\logoebi\logo.png">
            <a:extLst>
              <a:ext uri="{FF2B5EF4-FFF2-40B4-BE49-F238E27FC236}">
                <a16:creationId xmlns:a16="http://schemas.microsoft.com/office/drawing/2014/main" xmlns="" id="{DEF2CA91-1DEB-45F0-9028-8536973C6F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072" y="6331633"/>
            <a:ext cx="1641123" cy="3489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xmlns="" id="{804BE279-0461-4775-9A99-2EE5D35A94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9440" y="5957304"/>
            <a:ext cx="856081" cy="760960"/>
          </a:xfrm>
          <a:prstGeom prst="rect">
            <a:avLst/>
          </a:prstGeom>
        </p:spPr>
      </p:pic>
      <p:sp>
        <p:nvSpPr>
          <p:cNvPr id="2" name="Title 1"/>
          <p:cNvSpPr>
            <a:spLocks noGrp="1"/>
          </p:cNvSpPr>
          <p:nvPr>
            <p:ph type="title"/>
          </p:nvPr>
        </p:nvSpPr>
        <p:spPr>
          <a:xfrm>
            <a:off x="2042864" y="98645"/>
            <a:ext cx="8229600" cy="1143000"/>
          </a:xfrm>
        </p:spPr>
        <p:txBody>
          <a:bodyPr>
            <a:normAutofit/>
          </a:bodyPr>
          <a:lstStyle/>
          <a:p>
            <a:pPr algn="ctr"/>
            <a:r>
              <a:rPr lang="ka-GE" sz="2800" b="1" dirty="0">
                <a:solidFill>
                  <a:schemeClr val="accent1">
                    <a:lumMod val="75000"/>
                  </a:schemeClr>
                </a:solidFill>
              </a:rPr>
              <a:t>პროფესიული მომზადება-გადამზადება</a:t>
            </a:r>
            <a:endParaRPr lang="en-US" sz="2800" b="1" dirty="0">
              <a:solidFill>
                <a:schemeClr val="accent1">
                  <a:lumMod val="75000"/>
                </a:schemeClr>
              </a:solidFill>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97188" y="3403726"/>
            <a:ext cx="3848826" cy="2565884"/>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43560" y="3683519"/>
            <a:ext cx="3436863" cy="2291241"/>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44188" y="3315753"/>
            <a:ext cx="2128276" cy="2660343"/>
          </a:xfrm>
          <a:prstGeom prst="rect">
            <a:avLst/>
          </a:prstGeom>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6762" y="1268760"/>
            <a:ext cx="2425702" cy="2425702"/>
          </a:xfrm>
          <a:prstGeom prst="rect">
            <a:avLst/>
          </a:prstGeom>
        </p:spPr>
      </p:pic>
      <p:pic>
        <p:nvPicPr>
          <p:cNvPr id="31" name="Content Placeholder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97188" y="1288052"/>
            <a:ext cx="4008372" cy="2406411"/>
          </a:xfrm>
          <a:prstGeom prst="rect">
            <a:avLst/>
          </a:prstGeom>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06192" y="1278481"/>
            <a:ext cx="3623974" cy="2415982"/>
          </a:xfrm>
          <a:prstGeom prst="rect">
            <a:avLst/>
          </a:prstGeom>
        </p:spPr>
      </p:pic>
    </p:spTree>
    <p:extLst>
      <p:ext uri="{BB962C8B-B14F-4D97-AF65-F5344CB8AC3E}">
        <p14:creationId xmlns:p14="http://schemas.microsoft.com/office/powerpoint/2010/main" val="3435015126"/>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D22A8EF8-F4A7-4EC2-9694-5294F317EC3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699" r="25593"/>
          <a:stretch/>
        </p:blipFill>
        <p:spPr>
          <a:xfrm rot="10800000">
            <a:off x="10601900" y="3105177"/>
            <a:ext cx="1590100" cy="2762004"/>
          </a:xfrm>
          <a:prstGeom prst="rect">
            <a:avLst/>
          </a:prstGeom>
        </p:spPr>
      </p:pic>
      <p:pic>
        <p:nvPicPr>
          <p:cNvPr id="17" name="Picture 16">
            <a:extLst>
              <a:ext uri="{FF2B5EF4-FFF2-40B4-BE49-F238E27FC236}">
                <a16:creationId xmlns:a16="http://schemas.microsoft.com/office/drawing/2014/main" xmlns="" id="{964A6F9F-3F40-4F59-8C56-8949F4E593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699" r="25593"/>
          <a:stretch/>
        </p:blipFill>
        <p:spPr>
          <a:xfrm>
            <a:off x="0" y="-16050"/>
            <a:ext cx="2191389" cy="3806443"/>
          </a:xfrm>
          <a:prstGeom prst="rect">
            <a:avLst/>
          </a:prstGeom>
        </p:spPr>
      </p:pic>
      <p:pic>
        <p:nvPicPr>
          <p:cNvPr id="18" name="Picture 17" descr="C:\Users\user.user-PC\Desktop\bardak\logoebi\logo.png">
            <a:extLst>
              <a:ext uri="{FF2B5EF4-FFF2-40B4-BE49-F238E27FC236}">
                <a16:creationId xmlns:a16="http://schemas.microsoft.com/office/drawing/2014/main" xmlns="" id="{0E213686-DCEB-4D06-9AD6-B34B82B7A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072" y="6331633"/>
            <a:ext cx="1641123" cy="3489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xmlns="" id="{5B09F422-7C20-488B-89C5-B389E4E659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9440" y="5957304"/>
            <a:ext cx="856081" cy="760960"/>
          </a:xfrm>
          <a:prstGeom prst="rect">
            <a:avLst/>
          </a:prstGeom>
        </p:spPr>
      </p:pic>
      <p:sp>
        <p:nvSpPr>
          <p:cNvPr id="3" name="Content Placeholder 2"/>
          <p:cNvSpPr>
            <a:spLocks noGrp="1"/>
          </p:cNvSpPr>
          <p:nvPr>
            <p:ph idx="1"/>
          </p:nvPr>
        </p:nvSpPr>
        <p:spPr>
          <a:xfrm>
            <a:off x="1833349" y="1531881"/>
            <a:ext cx="8998333" cy="3969591"/>
          </a:xfrm>
        </p:spPr>
        <p:txBody>
          <a:bodyPr>
            <a:normAutofit/>
          </a:bodyPr>
          <a:lstStyle/>
          <a:p>
            <a:pPr marL="0" indent="0">
              <a:spcBef>
                <a:spcPts val="1800"/>
              </a:spcBef>
              <a:buNone/>
            </a:pPr>
            <a:r>
              <a:rPr lang="ka-GE" sz="2000" b="1" dirty="0">
                <a:solidFill>
                  <a:schemeClr val="accent1">
                    <a:lumMod val="75000"/>
                  </a:schemeClr>
                </a:solidFill>
              </a:rPr>
              <a:t>2015</a:t>
            </a:r>
            <a:r>
              <a:rPr lang="ka-GE" sz="2000" dirty="0">
                <a:solidFill>
                  <a:schemeClr val="tx1"/>
                </a:solidFill>
              </a:rPr>
              <a:t> წელს, სტაჟირების კომპონენტში ჩაერთო </a:t>
            </a:r>
            <a:r>
              <a:rPr lang="ka-GE" sz="2000" b="1" dirty="0">
                <a:solidFill>
                  <a:schemeClr val="accent1">
                    <a:lumMod val="75000"/>
                  </a:schemeClr>
                </a:solidFill>
              </a:rPr>
              <a:t>2</a:t>
            </a:r>
            <a:r>
              <a:rPr lang="ka-GE" sz="2000" dirty="0">
                <a:solidFill>
                  <a:schemeClr val="tx1"/>
                </a:solidFill>
              </a:rPr>
              <a:t> სამუშაოს მაძიებელი. მათ შორის, </a:t>
            </a:r>
            <a:r>
              <a:rPr lang="ka-GE" sz="2000" b="1" dirty="0">
                <a:solidFill>
                  <a:schemeClr val="accent1">
                    <a:lumMod val="75000"/>
                  </a:schemeClr>
                </a:solidFill>
              </a:rPr>
              <a:t>2</a:t>
            </a:r>
            <a:r>
              <a:rPr lang="ka-GE" sz="2000" dirty="0">
                <a:solidFill>
                  <a:schemeClr val="tx1"/>
                </a:solidFill>
              </a:rPr>
              <a:t> შშმ პირი. დასაქმდა -</a:t>
            </a:r>
            <a:r>
              <a:rPr lang="ka-GE" sz="2000" dirty="0">
                <a:solidFill>
                  <a:srgbClr val="0070C0"/>
                </a:solidFill>
              </a:rPr>
              <a:t> </a:t>
            </a:r>
            <a:r>
              <a:rPr lang="ka-GE" sz="2000" b="1" dirty="0">
                <a:solidFill>
                  <a:schemeClr val="accent1">
                    <a:lumMod val="75000"/>
                  </a:schemeClr>
                </a:solidFill>
              </a:rPr>
              <a:t>3</a:t>
            </a:r>
            <a:r>
              <a:rPr lang="ka-GE" sz="2000" dirty="0">
                <a:solidFill>
                  <a:srgbClr val="0070C0"/>
                </a:solidFill>
              </a:rPr>
              <a:t> </a:t>
            </a:r>
            <a:r>
              <a:rPr lang="ka-GE" sz="2000" dirty="0">
                <a:solidFill>
                  <a:schemeClr val="tx1"/>
                </a:solidFill>
              </a:rPr>
              <a:t>სამუშაოს;</a:t>
            </a:r>
          </a:p>
          <a:p>
            <a:pPr marL="0" indent="0">
              <a:spcBef>
                <a:spcPts val="1800"/>
              </a:spcBef>
              <a:buNone/>
            </a:pPr>
            <a:r>
              <a:rPr lang="ka-GE" sz="2000" b="1" dirty="0">
                <a:solidFill>
                  <a:schemeClr val="accent1">
                    <a:lumMod val="75000"/>
                  </a:schemeClr>
                </a:solidFill>
              </a:rPr>
              <a:t>2016</a:t>
            </a:r>
            <a:r>
              <a:rPr lang="ka-GE" sz="2000" dirty="0">
                <a:solidFill>
                  <a:schemeClr val="tx1"/>
                </a:solidFill>
              </a:rPr>
              <a:t> წელს, სტაჟირების კომპონენტში ჩაერთო </a:t>
            </a:r>
            <a:r>
              <a:rPr lang="ka-GE" sz="2000" b="1" dirty="0">
                <a:solidFill>
                  <a:schemeClr val="accent1">
                    <a:lumMod val="75000"/>
                  </a:schemeClr>
                </a:solidFill>
              </a:rPr>
              <a:t>47</a:t>
            </a:r>
            <a:r>
              <a:rPr lang="ka-GE" sz="2000" dirty="0">
                <a:solidFill>
                  <a:schemeClr val="tx1"/>
                </a:solidFill>
              </a:rPr>
              <a:t> სამუშაოს მაძიებელი. მათ შორის, </a:t>
            </a:r>
            <a:r>
              <a:rPr lang="ka-GE" sz="2000" b="1" dirty="0">
                <a:solidFill>
                  <a:schemeClr val="accent1">
                    <a:lumMod val="75000"/>
                  </a:schemeClr>
                </a:solidFill>
              </a:rPr>
              <a:t>22</a:t>
            </a:r>
            <a:r>
              <a:rPr lang="ka-GE" sz="2000" dirty="0">
                <a:solidFill>
                  <a:schemeClr val="tx1"/>
                </a:solidFill>
              </a:rPr>
              <a:t> შშმ პირი. დასაქმდა - </a:t>
            </a:r>
            <a:r>
              <a:rPr lang="ka-GE" sz="2000" b="1" dirty="0">
                <a:solidFill>
                  <a:schemeClr val="accent1">
                    <a:lumMod val="75000"/>
                  </a:schemeClr>
                </a:solidFill>
              </a:rPr>
              <a:t>21</a:t>
            </a:r>
            <a:r>
              <a:rPr lang="ka-GE" sz="2000" dirty="0">
                <a:solidFill>
                  <a:schemeClr val="accent4">
                    <a:lumMod val="75000"/>
                  </a:schemeClr>
                </a:solidFill>
              </a:rPr>
              <a:t> </a:t>
            </a:r>
            <a:r>
              <a:rPr lang="ka-GE" sz="2000" dirty="0">
                <a:solidFill>
                  <a:schemeClr val="tx1"/>
                </a:solidFill>
              </a:rPr>
              <a:t>სამუშაოს მაძიებელი</a:t>
            </a:r>
            <a:r>
              <a:rPr lang="ka-GE" sz="2000" dirty="0"/>
              <a:t>;</a:t>
            </a:r>
            <a:endParaRPr lang="ka-GE" sz="2000" dirty="0">
              <a:solidFill>
                <a:schemeClr val="tx1"/>
              </a:solidFill>
            </a:endParaRPr>
          </a:p>
          <a:p>
            <a:pPr marL="0" indent="0">
              <a:spcBef>
                <a:spcPts val="1800"/>
              </a:spcBef>
              <a:buNone/>
            </a:pPr>
            <a:r>
              <a:rPr lang="ka-GE" sz="2000" b="1" dirty="0">
                <a:solidFill>
                  <a:schemeClr val="accent1">
                    <a:lumMod val="75000"/>
                  </a:schemeClr>
                </a:solidFill>
              </a:rPr>
              <a:t>2017</a:t>
            </a:r>
            <a:r>
              <a:rPr lang="ka-GE" sz="2000" dirty="0">
                <a:solidFill>
                  <a:schemeClr val="tx1"/>
                </a:solidFill>
              </a:rPr>
              <a:t> წელს, სტაჟირების კომპონენტში ჩაერთო </a:t>
            </a:r>
            <a:r>
              <a:rPr lang="ka-GE" sz="2000" b="1" dirty="0">
                <a:solidFill>
                  <a:schemeClr val="accent1">
                    <a:lumMod val="75000"/>
                  </a:schemeClr>
                </a:solidFill>
              </a:rPr>
              <a:t>129</a:t>
            </a:r>
            <a:r>
              <a:rPr lang="ka-GE" sz="2000" dirty="0">
                <a:solidFill>
                  <a:schemeClr val="tx1"/>
                </a:solidFill>
              </a:rPr>
              <a:t> სამუშაოს მაძიებელი. მათ შორის, </a:t>
            </a:r>
            <a:r>
              <a:rPr lang="ka-GE" sz="2000" b="1" dirty="0">
                <a:solidFill>
                  <a:schemeClr val="accent1">
                    <a:lumMod val="75000"/>
                  </a:schemeClr>
                </a:solidFill>
              </a:rPr>
              <a:t>37</a:t>
            </a:r>
            <a:r>
              <a:rPr lang="ka-GE" sz="2000" dirty="0">
                <a:solidFill>
                  <a:schemeClr val="tx1"/>
                </a:solidFill>
              </a:rPr>
              <a:t> შშმ პირი. დასაქმდა - </a:t>
            </a:r>
            <a:r>
              <a:rPr lang="ka-GE" sz="2000" b="1" dirty="0">
                <a:solidFill>
                  <a:schemeClr val="accent1">
                    <a:lumMod val="75000"/>
                  </a:schemeClr>
                </a:solidFill>
              </a:rPr>
              <a:t>41</a:t>
            </a:r>
            <a:r>
              <a:rPr lang="ka-GE" sz="2000" dirty="0">
                <a:solidFill>
                  <a:schemeClr val="tx1"/>
                </a:solidFill>
              </a:rPr>
              <a:t> სამუშაოს მაძიებელი;</a:t>
            </a:r>
          </a:p>
          <a:p>
            <a:pPr marL="0" indent="0">
              <a:spcBef>
                <a:spcPts val="1800"/>
              </a:spcBef>
              <a:buNone/>
            </a:pPr>
            <a:r>
              <a:rPr lang="ka-GE" sz="2000" b="1" dirty="0">
                <a:solidFill>
                  <a:schemeClr val="accent1">
                    <a:lumMod val="75000"/>
                  </a:schemeClr>
                </a:solidFill>
              </a:rPr>
              <a:t>2018</a:t>
            </a:r>
            <a:r>
              <a:rPr lang="ka-GE" sz="2000" dirty="0">
                <a:solidFill>
                  <a:schemeClr val="tx1"/>
                </a:solidFill>
              </a:rPr>
              <a:t> წელს, სტაჟირების კომპონენტში ჩაერთო </a:t>
            </a:r>
            <a:r>
              <a:rPr lang="ka-GE" sz="2000" b="1" dirty="0">
                <a:solidFill>
                  <a:schemeClr val="accent1">
                    <a:lumMod val="75000"/>
                  </a:schemeClr>
                </a:solidFill>
              </a:rPr>
              <a:t>188</a:t>
            </a:r>
            <a:r>
              <a:rPr lang="ka-GE" sz="2000" dirty="0">
                <a:solidFill>
                  <a:schemeClr val="tx1"/>
                </a:solidFill>
              </a:rPr>
              <a:t> სამუშაოს მაძიებელი. მათ შორის, </a:t>
            </a:r>
            <a:r>
              <a:rPr lang="ka-GE" sz="2000" b="1" dirty="0">
                <a:solidFill>
                  <a:schemeClr val="accent1">
                    <a:lumMod val="75000"/>
                  </a:schemeClr>
                </a:solidFill>
              </a:rPr>
              <a:t>35</a:t>
            </a:r>
            <a:r>
              <a:rPr lang="ka-GE" sz="2000" dirty="0">
                <a:solidFill>
                  <a:schemeClr val="tx1"/>
                </a:solidFill>
              </a:rPr>
              <a:t> შშმ პირი. დასაქმდა - </a:t>
            </a:r>
            <a:r>
              <a:rPr lang="ka-GE" sz="2000" b="1" dirty="0">
                <a:solidFill>
                  <a:schemeClr val="accent1">
                    <a:lumMod val="75000"/>
                  </a:schemeClr>
                </a:solidFill>
              </a:rPr>
              <a:t>79</a:t>
            </a:r>
            <a:r>
              <a:rPr lang="ka-GE" sz="2000" dirty="0">
                <a:solidFill>
                  <a:schemeClr val="tx1"/>
                </a:solidFill>
              </a:rPr>
              <a:t> სამუშაოს მაძიებელი;</a:t>
            </a:r>
          </a:p>
          <a:p>
            <a:pPr marL="0" indent="0">
              <a:spcBef>
                <a:spcPts val="1800"/>
              </a:spcBef>
              <a:buNone/>
            </a:pPr>
            <a:r>
              <a:rPr lang="ka-GE" sz="2000" b="1" dirty="0">
                <a:solidFill>
                  <a:schemeClr val="accent1">
                    <a:lumMod val="75000"/>
                  </a:schemeClr>
                </a:solidFill>
              </a:rPr>
              <a:t>2019</a:t>
            </a:r>
            <a:r>
              <a:rPr lang="ka-GE" sz="2000" dirty="0">
                <a:solidFill>
                  <a:schemeClr val="tx1"/>
                </a:solidFill>
              </a:rPr>
              <a:t> წელს, სტაჟირების კომპონენტში ჩაერთო </a:t>
            </a:r>
            <a:r>
              <a:rPr lang="ka-GE" sz="2000" b="1" dirty="0">
                <a:solidFill>
                  <a:schemeClr val="accent1">
                    <a:lumMod val="75000"/>
                  </a:schemeClr>
                </a:solidFill>
              </a:rPr>
              <a:t>95</a:t>
            </a:r>
            <a:r>
              <a:rPr lang="ka-GE" sz="2000" dirty="0">
                <a:solidFill>
                  <a:schemeClr val="tx1"/>
                </a:solidFill>
              </a:rPr>
              <a:t> სამუშაოს მაძიებელი. მათ შორის, </a:t>
            </a:r>
            <a:r>
              <a:rPr lang="ka-GE" sz="2000" b="1" dirty="0">
                <a:solidFill>
                  <a:schemeClr val="accent1">
                    <a:lumMod val="75000"/>
                  </a:schemeClr>
                </a:solidFill>
              </a:rPr>
              <a:t>12</a:t>
            </a:r>
            <a:r>
              <a:rPr lang="ka-GE" sz="2000" dirty="0">
                <a:solidFill>
                  <a:schemeClr val="tx1"/>
                </a:solidFill>
              </a:rPr>
              <a:t> შშმ პირი. დასაქმდა - </a:t>
            </a:r>
            <a:r>
              <a:rPr lang="ka-GE" sz="2000" b="1" dirty="0">
                <a:solidFill>
                  <a:schemeClr val="accent1">
                    <a:lumMod val="75000"/>
                  </a:schemeClr>
                </a:solidFill>
              </a:rPr>
              <a:t>42</a:t>
            </a:r>
            <a:r>
              <a:rPr lang="ka-GE" sz="2000" dirty="0">
                <a:solidFill>
                  <a:schemeClr val="tx1"/>
                </a:solidFill>
              </a:rPr>
              <a:t> სამუშაოს მაძიებელი</a:t>
            </a:r>
            <a:r>
              <a:rPr lang="ka-GE" sz="2000" dirty="0"/>
              <a:t>;</a:t>
            </a:r>
            <a:endParaRPr lang="ka-GE" sz="2000" dirty="0">
              <a:solidFill>
                <a:schemeClr val="tx1"/>
              </a:solidFill>
            </a:endParaRPr>
          </a:p>
        </p:txBody>
      </p:sp>
      <p:sp>
        <p:nvSpPr>
          <p:cNvPr id="10" name="Title 33">
            <a:extLst>
              <a:ext uri="{FF2B5EF4-FFF2-40B4-BE49-F238E27FC236}">
                <a16:creationId xmlns:a16="http://schemas.microsoft.com/office/drawing/2014/main" xmlns="" id="{53084B1E-34C3-4930-9CA0-AEEA572EBBEF}"/>
              </a:ext>
            </a:extLst>
          </p:cNvPr>
          <p:cNvSpPr txBox="1">
            <a:spLocks/>
          </p:cNvSpPr>
          <p:nvPr/>
        </p:nvSpPr>
        <p:spPr>
          <a:xfrm>
            <a:off x="1401262" y="410450"/>
            <a:ext cx="9289390" cy="6879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a-GE" sz="3200" b="1" dirty="0">
                <a:solidFill>
                  <a:schemeClr val="accent1">
                    <a:lumMod val="75000"/>
                  </a:schemeClr>
                </a:solidFill>
              </a:rPr>
              <a:t>სტაჟირება</a:t>
            </a:r>
            <a:endParaRPr lang="en-US" sz="3200" dirty="0">
              <a:solidFill>
                <a:schemeClr val="accent1">
                  <a:lumMod val="75000"/>
                </a:schemeClr>
              </a:solidFill>
              <a:latin typeface="Sylfaen" panose="010A0502050306030303" pitchFamily="18" charset="0"/>
            </a:endParaRPr>
          </a:p>
        </p:txBody>
      </p:sp>
      <p:sp>
        <p:nvSpPr>
          <p:cNvPr id="11" name="Oval 10">
            <a:extLst>
              <a:ext uri="{FF2B5EF4-FFF2-40B4-BE49-F238E27FC236}">
                <a16:creationId xmlns:a16="http://schemas.microsoft.com/office/drawing/2014/main" xmlns="" id="{2D418D4E-AEC2-418C-966E-79BF85C0F336}"/>
              </a:ext>
            </a:extLst>
          </p:cNvPr>
          <p:cNvSpPr/>
          <p:nvPr/>
        </p:nvSpPr>
        <p:spPr>
          <a:xfrm>
            <a:off x="1442206" y="1586473"/>
            <a:ext cx="245660" cy="232012"/>
          </a:xfrm>
          <a:prstGeom prst="ellipse">
            <a:avLst/>
          </a:prstGeom>
          <a:solidFill>
            <a:srgbClr val="00B050"/>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xmlns="" id="{51D6E360-1DDE-4F21-B8AA-F98E097D3539}"/>
              </a:ext>
            </a:extLst>
          </p:cNvPr>
          <p:cNvSpPr/>
          <p:nvPr/>
        </p:nvSpPr>
        <p:spPr>
          <a:xfrm>
            <a:off x="1442206" y="2372612"/>
            <a:ext cx="245660" cy="232012"/>
          </a:xfrm>
          <a:prstGeom prst="ellipse">
            <a:avLst/>
          </a:prstGeom>
          <a:solidFill>
            <a:srgbClr val="00B050"/>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xmlns="" id="{467374D8-D10F-4B24-BB8F-69FCD5F46349}"/>
              </a:ext>
            </a:extLst>
          </p:cNvPr>
          <p:cNvSpPr/>
          <p:nvPr/>
        </p:nvSpPr>
        <p:spPr>
          <a:xfrm>
            <a:off x="1442206" y="3143004"/>
            <a:ext cx="245660" cy="232012"/>
          </a:xfrm>
          <a:prstGeom prst="ellipse">
            <a:avLst/>
          </a:prstGeom>
          <a:solidFill>
            <a:srgbClr val="00B050"/>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xmlns="" id="{97B9AE7D-EB71-4084-8404-2CBB92FD2CC5}"/>
              </a:ext>
            </a:extLst>
          </p:cNvPr>
          <p:cNvSpPr/>
          <p:nvPr/>
        </p:nvSpPr>
        <p:spPr>
          <a:xfrm>
            <a:off x="1439886" y="3923274"/>
            <a:ext cx="245660" cy="232012"/>
          </a:xfrm>
          <a:prstGeom prst="ellipse">
            <a:avLst/>
          </a:prstGeom>
          <a:solidFill>
            <a:srgbClr val="00B050"/>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AEEE70B8-C4CE-4DFE-AB72-8E18385A95B3}"/>
              </a:ext>
            </a:extLst>
          </p:cNvPr>
          <p:cNvSpPr/>
          <p:nvPr/>
        </p:nvSpPr>
        <p:spPr>
          <a:xfrm>
            <a:off x="1439886" y="4715295"/>
            <a:ext cx="245660" cy="232012"/>
          </a:xfrm>
          <a:prstGeom prst="ellipse">
            <a:avLst/>
          </a:prstGeom>
          <a:solidFill>
            <a:srgbClr val="00B050"/>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7589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F3202133-D56E-44E4-8838-EEFDA283C2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699" r="25593"/>
          <a:stretch/>
        </p:blipFill>
        <p:spPr>
          <a:xfrm rot="10800000">
            <a:off x="10601900" y="3105177"/>
            <a:ext cx="1590100" cy="2762004"/>
          </a:xfrm>
          <a:prstGeom prst="rect">
            <a:avLst/>
          </a:prstGeom>
        </p:spPr>
      </p:pic>
      <p:pic>
        <p:nvPicPr>
          <p:cNvPr id="22" name="Picture 21">
            <a:extLst>
              <a:ext uri="{FF2B5EF4-FFF2-40B4-BE49-F238E27FC236}">
                <a16:creationId xmlns:a16="http://schemas.microsoft.com/office/drawing/2014/main" xmlns="" id="{3653D323-68D6-4C5A-B489-D0400117EA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699" r="25593"/>
          <a:stretch/>
        </p:blipFill>
        <p:spPr>
          <a:xfrm>
            <a:off x="0" y="-16050"/>
            <a:ext cx="2191389" cy="3806443"/>
          </a:xfrm>
          <a:prstGeom prst="rect">
            <a:avLst/>
          </a:prstGeom>
        </p:spPr>
      </p:pic>
      <p:pic>
        <p:nvPicPr>
          <p:cNvPr id="23" name="Picture 22" descr="C:\Users\user.user-PC\Desktop\bardak\logoebi\logo.png">
            <a:extLst>
              <a:ext uri="{FF2B5EF4-FFF2-40B4-BE49-F238E27FC236}">
                <a16:creationId xmlns:a16="http://schemas.microsoft.com/office/drawing/2014/main" xmlns="" id="{994BEB50-4C19-4D69-8A44-9F116D6C08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072" y="6331633"/>
            <a:ext cx="1641123" cy="34894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xmlns="" id="{AD9B8156-6BFA-4269-832E-1C48664E14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9440" y="5957304"/>
            <a:ext cx="856081" cy="76096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0199" y="1137117"/>
            <a:ext cx="3658257" cy="2646117"/>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05043" y="1137117"/>
            <a:ext cx="3596371" cy="2671107"/>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05043" y="3771917"/>
            <a:ext cx="3774961" cy="2512237"/>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7009" y="3771918"/>
            <a:ext cx="3613975" cy="2512236"/>
          </a:xfrm>
          <a:prstGeom prst="rect">
            <a:avLst/>
          </a:prstGeom>
        </p:spPr>
      </p:pic>
      <p:sp>
        <p:nvSpPr>
          <p:cNvPr id="26" name="Title 1">
            <a:extLst>
              <a:ext uri="{FF2B5EF4-FFF2-40B4-BE49-F238E27FC236}">
                <a16:creationId xmlns:a16="http://schemas.microsoft.com/office/drawing/2014/main" xmlns="" id="{948022BA-C17A-47E7-916D-F1E2C014B461}"/>
              </a:ext>
            </a:extLst>
          </p:cNvPr>
          <p:cNvSpPr txBox="1">
            <a:spLocks/>
          </p:cNvSpPr>
          <p:nvPr/>
        </p:nvSpPr>
        <p:spPr>
          <a:xfrm>
            <a:off x="2042864" y="98645"/>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2800" b="1" dirty="0">
                <a:solidFill>
                  <a:schemeClr val="accent1">
                    <a:lumMod val="75000"/>
                  </a:schemeClr>
                </a:solidFill>
              </a:rPr>
              <a:t>სტაჟირება</a:t>
            </a:r>
          </a:p>
        </p:txBody>
      </p:sp>
    </p:spTree>
    <p:extLst>
      <p:ext uri="{BB962C8B-B14F-4D97-AF65-F5344CB8AC3E}">
        <p14:creationId xmlns:p14="http://schemas.microsoft.com/office/powerpoint/2010/main" val="3058207659"/>
      </p:ext>
    </p:extLst>
  </p:cSld>
  <p:clrMapOvr>
    <a:masterClrMapping/>
  </p:clrMapOvr>
  <mc:AlternateContent xmlns:mc="http://schemas.openxmlformats.org/markup-compatibility/2006" xmlns:p14="http://schemas.microsoft.com/office/powerpoint/2010/main">
    <mc:Choice Requires="p14">
      <p:transition p14:dur="450">
        <p14:flythrough/>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47A295E6-5B73-4B94-B3D7-132C1151B39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699" r="25593"/>
          <a:stretch/>
        </p:blipFill>
        <p:spPr>
          <a:xfrm rot="10800000">
            <a:off x="10601900" y="3105177"/>
            <a:ext cx="1590100" cy="2762004"/>
          </a:xfrm>
          <a:prstGeom prst="rect">
            <a:avLst/>
          </a:prstGeom>
        </p:spPr>
      </p:pic>
      <p:pic>
        <p:nvPicPr>
          <p:cNvPr id="12" name="Picture 11">
            <a:extLst>
              <a:ext uri="{FF2B5EF4-FFF2-40B4-BE49-F238E27FC236}">
                <a16:creationId xmlns:a16="http://schemas.microsoft.com/office/drawing/2014/main" xmlns="" id="{96B03DD7-207D-4B9D-8F1B-3B53040C9C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699" r="25593"/>
          <a:stretch/>
        </p:blipFill>
        <p:spPr>
          <a:xfrm>
            <a:off x="0" y="0"/>
            <a:ext cx="2191389" cy="3806443"/>
          </a:xfrm>
          <a:prstGeom prst="rect">
            <a:avLst/>
          </a:prstGeom>
        </p:spPr>
      </p:pic>
      <p:pic>
        <p:nvPicPr>
          <p:cNvPr id="13" name="Picture 12" descr="C:\Users\user.user-PC\Desktop\bardak\logoebi\logo.png">
            <a:extLst>
              <a:ext uri="{FF2B5EF4-FFF2-40B4-BE49-F238E27FC236}">
                <a16:creationId xmlns:a16="http://schemas.microsoft.com/office/drawing/2014/main" xmlns="" id="{38B07855-E1BD-4D10-AF3D-51C5DFFFD0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072" y="6331633"/>
            <a:ext cx="1641123" cy="3489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xmlns="" id="{19F2D798-49A4-4622-88C3-B10E1DBA48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9440" y="5957304"/>
            <a:ext cx="856081" cy="760960"/>
          </a:xfrm>
          <a:prstGeom prst="rect">
            <a:avLst/>
          </a:prstGeom>
        </p:spPr>
      </p:pic>
      <p:sp>
        <p:nvSpPr>
          <p:cNvPr id="3" name="Content Placeholder 2"/>
          <p:cNvSpPr>
            <a:spLocks noGrp="1"/>
          </p:cNvSpPr>
          <p:nvPr>
            <p:ph idx="1"/>
          </p:nvPr>
        </p:nvSpPr>
        <p:spPr>
          <a:xfrm>
            <a:off x="1852513" y="1531881"/>
            <a:ext cx="9065696" cy="4162336"/>
          </a:xfrm>
        </p:spPr>
        <p:txBody>
          <a:bodyPr>
            <a:normAutofit/>
          </a:bodyPr>
          <a:lstStyle/>
          <a:p>
            <a:pPr marL="0" indent="0">
              <a:spcBef>
                <a:spcPts val="1800"/>
              </a:spcBef>
              <a:buNone/>
            </a:pPr>
            <a:r>
              <a:rPr lang="ka-GE" sz="2000" b="1" dirty="0">
                <a:solidFill>
                  <a:schemeClr val="accent1">
                    <a:lumMod val="75000"/>
                  </a:schemeClr>
                </a:solidFill>
              </a:rPr>
              <a:t>2016</a:t>
            </a:r>
            <a:r>
              <a:rPr lang="ka-GE" sz="2000" dirty="0"/>
              <a:t> წელს, სუბსიდირების კომპონენტში ჩაერთო </a:t>
            </a:r>
            <a:r>
              <a:rPr lang="ka-GE" sz="2000" b="1" dirty="0">
                <a:solidFill>
                  <a:schemeClr val="accent1">
                    <a:lumMod val="75000"/>
                  </a:schemeClr>
                </a:solidFill>
              </a:rPr>
              <a:t>19</a:t>
            </a:r>
            <a:r>
              <a:rPr lang="ka-GE" sz="2000" dirty="0"/>
              <a:t> სამუშაოს მაძიებელი. მათ შორის,  </a:t>
            </a:r>
            <a:r>
              <a:rPr lang="ka-GE" sz="2000" b="1" dirty="0">
                <a:solidFill>
                  <a:schemeClr val="accent1">
                    <a:lumMod val="75000"/>
                  </a:schemeClr>
                </a:solidFill>
              </a:rPr>
              <a:t>19</a:t>
            </a:r>
            <a:r>
              <a:rPr lang="ka-GE" sz="2000" dirty="0"/>
              <a:t> შშმ პირი. დასაქმდა -</a:t>
            </a:r>
            <a:r>
              <a:rPr lang="ka-GE" sz="2000" dirty="0">
                <a:solidFill>
                  <a:srgbClr val="0070C0"/>
                </a:solidFill>
              </a:rPr>
              <a:t> </a:t>
            </a:r>
            <a:r>
              <a:rPr lang="ka-GE" sz="2000" b="1" dirty="0">
                <a:solidFill>
                  <a:schemeClr val="accent1">
                    <a:lumMod val="75000"/>
                  </a:schemeClr>
                </a:solidFill>
              </a:rPr>
              <a:t>11</a:t>
            </a:r>
            <a:r>
              <a:rPr lang="ka-GE" sz="2000" dirty="0">
                <a:solidFill>
                  <a:srgbClr val="0070C0"/>
                </a:solidFill>
              </a:rPr>
              <a:t> </a:t>
            </a:r>
            <a:r>
              <a:rPr lang="ka-GE" sz="2000" dirty="0"/>
              <a:t>სამუშაოს მაძიებელი;</a:t>
            </a:r>
          </a:p>
          <a:p>
            <a:pPr marL="0" indent="0">
              <a:spcBef>
                <a:spcPts val="1800"/>
              </a:spcBef>
              <a:buNone/>
            </a:pPr>
            <a:r>
              <a:rPr lang="ka-GE" sz="2000" b="1" dirty="0">
                <a:solidFill>
                  <a:schemeClr val="accent1">
                    <a:lumMod val="75000"/>
                  </a:schemeClr>
                </a:solidFill>
              </a:rPr>
              <a:t>2017</a:t>
            </a:r>
            <a:r>
              <a:rPr lang="ka-GE" sz="2000" dirty="0">
                <a:solidFill>
                  <a:schemeClr val="accent4">
                    <a:lumMod val="75000"/>
                  </a:schemeClr>
                </a:solidFill>
              </a:rPr>
              <a:t> </a:t>
            </a:r>
            <a:r>
              <a:rPr lang="ka-GE" sz="2000" dirty="0"/>
              <a:t>წელს, სუბსიდირების კომპონენტში ჩაერთო </a:t>
            </a:r>
            <a:r>
              <a:rPr lang="ka-GE" sz="2000" b="1" dirty="0">
                <a:solidFill>
                  <a:schemeClr val="accent1">
                    <a:lumMod val="75000"/>
                  </a:schemeClr>
                </a:solidFill>
              </a:rPr>
              <a:t>53</a:t>
            </a:r>
            <a:r>
              <a:rPr lang="ka-GE" sz="2000" dirty="0"/>
              <a:t> სამუშაოს მაძიებელი. მათ შორის, </a:t>
            </a:r>
            <a:r>
              <a:rPr lang="ka-GE" sz="2000" b="1" dirty="0">
                <a:solidFill>
                  <a:schemeClr val="accent1">
                    <a:lumMod val="75000"/>
                  </a:schemeClr>
                </a:solidFill>
              </a:rPr>
              <a:t>53</a:t>
            </a:r>
            <a:r>
              <a:rPr lang="ka-GE" sz="2000" dirty="0"/>
              <a:t> შშმ პირი. დასაქმდა - </a:t>
            </a:r>
            <a:r>
              <a:rPr lang="ka-GE" sz="2000" b="1" dirty="0">
                <a:solidFill>
                  <a:schemeClr val="accent1">
                    <a:lumMod val="75000"/>
                  </a:schemeClr>
                </a:solidFill>
              </a:rPr>
              <a:t>37</a:t>
            </a:r>
            <a:r>
              <a:rPr lang="ka-GE" sz="2000" dirty="0"/>
              <a:t> სამუშაოს მაძიებელი;</a:t>
            </a:r>
          </a:p>
          <a:p>
            <a:pPr marL="0" indent="0">
              <a:spcBef>
                <a:spcPts val="1800"/>
              </a:spcBef>
              <a:buNone/>
            </a:pPr>
            <a:r>
              <a:rPr lang="ka-GE" sz="2000" b="1" dirty="0">
                <a:solidFill>
                  <a:schemeClr val="accent1">
                    <a:lumMod val="75000"/>
                  </a:schemeClr>
                </a:solidFill>
              </a:rPr>
              <a:t>2018</a:t>
            </a:r>
            <a:r>
              <a:rPr lang="ka-GE" sz="2000" dirty="0">
                <a:solidFill>
                  <a:schemeClr val="accent4">
                    <a:lumMod val="75000"/>
                  </a:schemeClr>
                </a:solidFill>
              </a:rPr>
              <a:t> </a:t>
            </a:r>
            <a:r>
              <a:rPr lang="ka-GE" sz="2000" dirty="0"/>
              <a:t>წელს, სუბსიდირების კომპონენტში ჩაერთო </a:t>
            </a:r>
            <a:r>
              <a:rPr lang="ka-GE" sz="2000" b="1" dirty="0">
                <a:solidFill>
                  <a:schemeClr val="accent1">
                    <a:lumMod val="75000"/>
                  </a:schemeClr>
                </a:solidFill>
              </a:rPr>
              <a:t>18</a:t>
            </a:r>
            <a:r>
              <a:rPr lang="ka-GE" sz="2000" dirty="0"/>
              <a:t> სამუშაოს მაძიებელი.  მათ შორის, </a:t>
            </a:r>
            <a:r>
              <a:rPr lang="ka-GE" sz="2000" b="1" dirty="0">
                <a:solidFill>
                  <a:schemeClr val="accent1">
                    <a:lumMod val="75000"/>
                  </a:schemeClr>
                </a:solidFill>
              </a:rPr>
              <a:t>16</a:t>
            </a:r>
            <a:r>
              <a:rPr lang="ka-GE" sz="2000" dirty="0"/>
              <a:t>  შშმ პირი. დასაქმდა -</a:t>
            </a:r>
            <a:r>
              <a:rPr lang="ka-GE" sz="2000" dirty="0">
                <a:solidFill>
                  <a:srgbClr val="0070C0"/>
                </a:solidFill>
              </a:rPr>
              <a:t> </a:t>
            </a:r>
            <a:r>
              <a:rPr lang="ka-GE" sz="2000" b="1" dirty="0">
                <a:solidFill>
                  <a:schemeClr val="accent1">
                    <a:lumMod val="75000"/>
                  </a:schemeClr>
                </a:solidFill>
              </a:rPr>
              <a:t>14</a:t>
            </a:r>
            <a:r>
              <a:rPr lang="ka-GE" sz="2000" dirty="0">
                <a:solidFill>
                  <a:srgbClr val="0070C0"/>
                </a:solidFill>
              </a:rPr>
              <a:t> </a:t>
            </a:r>
            <a:r>
              <a:rPr lang="ka-GE" sz="2000" dirty="0"/>
              <a:t>სამუშაოს მაძიებელი;</a:t>
            </a:r>
          </a:p>
          <a:p>
            <a:pPr marL="0" indent="0">
              <a:spcBef>
                <a:spcPts val="1800"/>
              </a:spcBef>
              <a:buNone/>
            </a:pPr>
            <a:r>
              <a:rPr lang="ka-GE" sz="2000" b="1" dirty="0">
                <a:solidFill>
                  <a:schemeClr val="accent1">
                    <a:lumMod val="75000"/>
                  </a:schemeClr>
                </a:solidFill>
              </a:rPr>
              <a:t>2019</a:t>
            </a:r>
            <a:r>
              <a:rPr lang="ka-GE" sz="2000" dirty="0">
                <a:solidFill>
                  <a:schemeClr val="accent4">
                    <a:lumMod val="75000"/>
                  </a:schemeClr>
                </a:solidFill>
              </a:rPr>
              <a:t> </a:t>
            </a:r>
            <a:r>
              <a:rPr lang="ka-GE" sz="2000" dirty="0"/>
              <a:t>წელს, სუბსიდირების კომპონენტში ჩაერთო </a:t>
            </a:r>
            <a:r>
              <a:rPr lang="ka-GE" sz="2000" b="1" dirty="0">
                <a:solidFill>
                  <a:schemeClr val="accent1">
                    <a:lumMod val="75000"/>
                  </a:schemeClr>
                </a:solidFill>
              </a:rPr>
              <a:t>3</a:t>
            </a:r>
            <a:r>
              <a:rPr lang="ka-GE" sz="2000" dirty="0"/>
              <a:t> სამუშაოს მაძიებელი. მათ შორის, </a:t>
            </a:r>
            <a:r>
              <a:rPr lang="ka-GE" sz="2000" b="1" dirty="0">
                <a:solidFill>
                  <a:schemeClr val="accent1">
                    <a:lumMod val="75000"/>
                  </a:schemeClr>
                </a:solidFill>
              </a:rPr>
              <a:t>2</a:t>
            </a:r>
            <a:r>
              <a:rPr lang="ka-GE" sz="2000" dirty="0"/>
              <a:t> შშმ პირი. დასაქმდა -</a:t>
            </a:r>
            <a:r>
              <a:rPr lang="ka-GE" sz="2000" dirty="0">
                <a:solidFill>
                  <a:srgbClr val="0070C0"/>
                </a:solidFill>
              </a:rPr>
              <a:t> </a:t>
            </a:r>
            <a:r>
              <a:rPr lang="ka-GE" sz="2000" b="1" dirty="0">
                <a:solidFill>
                  <a:schemeClr val="accent1">
                    <a:lumMod val="75000"/>
                  </a:schemeClr>
                </a:solidFill>
              </a:rPr>
              <a:t>3</a:t>
            </a:r>
            <a:r>
              <a:rPr lang="ka-GE" sz="2000" dirty="0">
                <a:solidFill>
                  <a:srgbClr val="0070C0"/>
                </a:solidFill>
              </a:rPr>
              <a:t> </a:t>
            </a:r>
            <a:r>
              <a:rPr lang="ka-GE" sz="2000" dirty="0"/>
              <a:t>სამუშაოს მაძიებელი;</a:t>
            </a:r>
          </a:p>
        </p:txBody>
      </p:sp>
      <p:sp>
        <p:nvSpPr>
          <p:cNvPr id="8" name="Title 33">
            <a:extLst>
              <a:ext uri="{FF2B5EF4-FFF2-40B4-BE49-F238E27FC236}">
                <a16:creationId xmlns:a16="http://schemas.microsoft.com/office/drawing/2014/main" xmlns="" id="{C9C45988-7AC8-47BB-9E38-FB3E754AE245}"/>
              </a:ext>
            </a:extLst>
          </p:cNvPr>
          <p:cNvSpPr txBox="1">
            <a:spLocks/>
          </p:cNvSpPr>
          <p:nvPr/>
        </p:nvSpPr>
        <p:spPr>
          <a:xfrm>
            <a:off x="1401262" y="410450"/>
            <a:ext cx="9289390" cy="6879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a-GE" sz="3200" b="1" dirty="0">
                <a:solidFill>
                  <a:schemeClr val="accent1">
                    <a:lumMod val="75000"/>
                  </a:schemeClr>
                </a:solidFill>
              </a:rPr>
              <a:t>სუბსიდირება</a:t>
            </a:r>
            <a:endParaRPr lang="en-US" sz="3200" dirty="0">
              <a:solidFill>
                <a:schemeClr val="accent1">
                  <a:lumMod val="75000"/>
                </a:schemeClr>
              </a:solidFill>
              <a:latin typeface="Sylfaen" panose="010A0502050306030303" pitchFamily="18" charset="0"/>
            </a:endParaRPr>
          </a:p>
        </p:txBody>
      </p:sp>
      <p:sp>
        <p:nvSpPr>
          <p:cNvPr id="15" name="Oval 14">
            <a:extLst>
              <a:ext uri="{FF2B5EF4-FFF2-40B4-BE49-F238E27FC236}">
                <a16:creationId xmlns:a16="http://schemas.microsoft.com/office/drawing/2014/main" xmlns="" id="{9DB22E8E-B41A-4170-8467-2C3D959A6F79}"/>
              </a:ext>
            </a:extLst>
          </p:cNvPr>
          <p:cNvSpPr/>
          <p:nvPr/>
        </p:nvSpPr>
        <p:spPr>
          <a:xfrm>
            <a:off x="1442206" y="1586473"/>
            <a:ext cx="245660" cy="232012"/>
          </a:xfrm>
          <a:prstGeom prst="ellipse">
            <a:avLst/>
          </a:prstGeom>
          <a:solidFill>
            <a:srgbClr val="00B050"/>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xmlns="" id="{5722858B-0E90-4246-8EC8-F419FB86B7BC}"/>
              </a:ext>
            </a:extLst>
          </p:cNvPr>
          <p:cNvSpPr/>
          <p:nvPr/>
        </p:nvSpPr>
        <p:spPr>
          <a:xfrm>
            <a:off x="1442206" y="2372612"/>
            <a:ext cx="245660" cy="232012"/>
          </a:xfrm>
          <a:prstGeom prst="ellipse">
            <a:avLst/>
          </a:prstGeom>
          <a:solidFill>
            <a:srgbClr val="00B050"/>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xmlns="" id="{2235DF6C-9819-4011-A864-A397156411A6}"/>
              </a:ext>
            </a:extLst>
          </p:cNvPr>
          <p:cNvSpPr/>
          <p:nvPr/>
        </p:nvSpPr>
        <p:spPr>
          <a:xfrm>
            <a:off x="1442206" y="3143004"/>
            <a:ext cx="245660" cy="232012"/>
          </a:xfrm>
          <a:prstGeom prst="ellipse">
            <a:avLst/>
          </a:prstGeom>
          <a:solidFill>
            <a:srgbClr val="00B050"/>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xmlns="" id="{E15239B2-8768-425B-B6BC-0EC23CFC1337}"/>
              </a:ext>
            </a:extLst>
          </p:cNvPr>
          <p:cNvSpPr/>
          <p:nvPr/>
        </p:nvSpPr>
        <p:spPr>
          <a:xfrm>
            <a:off x="1439886" y="3923274"/>
            <a:ext cx="245660" cy="232012"/>
          </a:xfrm>
          <a:prstGeom prst="ellipse">
            <a:avLst/>
          </a:prstGeom>
          <a:solidFill>
            <a:srgbClr val="00B050"/>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46572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81BF8506-8FB8-4C52-9A4C-A523FD3C00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699" r="25593"/>
          <a:stretch/>
        </p:blipFill>
        <p:spPr>
          <a:xfrm rot="10800000">
            <a:off x="10601900" y="3105177"/>
            <a:ext cx="1590100" cy="2762004"/>
          </a:xfrm>
          <a:prstGeom prst="rect">
            <a:avLst/>
          </a:prstGeom>
        </p:spPr>
      </p:pic>
      <p:pic>
        <p:nvPicPr>
          <p:cNvPr id="12" name="Picture 11">
            <a:extLst>
              <a:ext uri="{FF2B5EF4-FFF2-40B4-BE49-F238E27FC236}">
                <a16:creationId xmlns:a16="http://schemas.microsoft.com/office/drawing/2014/main" xmlns="" id="{38476695-97ED-4AA4-B2CF-9D10F0AEA2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699" r="25593"/>
          <a:stretch/>
        </p:blipFill>
        <p:spPr>
          <a:xfrm>
            <a:off x="0" y="0"/>
            <a:ext cx="2191389" cy="3806443"/>
          </a:xfrm>
          <a:prstGeom prst="rect">
            <a:avLst/>
          </a:prstGeom>
        </p:spPr>
      </p:pic>
      <p:pic>
        <p:nvPicPr>
          <p:cNvPr id="13" name="Picture 12" descr="C:\Users\user.user-PC\Desktop\bardak\logoebi\logo.png">
            <a:extLst>
              <a:ext uri="{FF2B5EF4-FFF2-40B4-BE49-F238E27FC236}">
                <a16:creationId xmlns:a16="http://schemas.microsoft.com/office/drawing/2014/main" xmlns="" id="{E00BC1F0-F02C-4342-A752-5BEBEA7F88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072" y="6331633"/>
            <a:ext cx="1641123" cy="3489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xmlns="" id="{0459317C-AC4C-480A-8553-F76AD69776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9440" y="5957304"/>
            <a:ext cx="856081" cy="760960"/>
          </a:xfrm>
          <a:prstGeom prst="rect">
            <a:avLst/>
          </a:prstGeom>
        </p:spPr>
      </p:pic>
      <p:graphicFrame>
        <p:nvGraphicFramePr>
          <p:cNvPr id="6" name="Content Placeholder 5">
            <a:extLst>
              <a:ext uri="{FF2B5EF4-FFF2-40B4-BE49-F238E27FC236}">
                <a16:creationId xmlns:a16="http://schemas.microsoft.com/office/drawing/2014/main" xmlns="" id="{4B632E4F-CD05-4C48-A93A-4AA00CB2C1A8}"/>
              </a:ext>
            </a:extLst>
          </p:cNvPr>
          <p:cNvGraphicFramePr>
            <a:graphicFrameLocks noGrp="1"/>
          </p:cNvGraphicFramePr>
          <p:nvPr>
            <p:ph idx="1"/>
            <p:extLst>
              <p:ext uri="{D42A27DB-BD31-4B8C-83A1-F6EECF244321}">
                <p14:modId xmlns:p14="http://schemas.microsoft.com/office/powerpoint/2010/main" val="858727439"/>
              </p:ext>
            </p:extLst>
          </p:nvPr>
        </p:nvGraphicFramePr>
        <p:xfrm>
          <a:off x="1161403" y="665328"/>
          <a:ext cx="9869194" cy="552734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06638758"/>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61FFE94-6156-4077-BF5D-F958722F13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699" r="25593"/>
          <a:stretch/>
        </p:blipFill>
        <p:spPr>
          <a:xfrm rot="10800000">
            <a:off x="10601900" y="3105177"/>
            <a:ext cx="1590100" cy="2762004"/>
          </a:xfrm>
          <a:prstGeom prst="rect">
            <a:avLst/>
          </a:prstGeom>
        </p:spPr>
      </p:pic>
      <p:pic>
        <p:nvPicPr>
          <p:cNvPr id="11" name="Picture 10">
            <a:extLst>
              <a:ext uri="{FF2B5EF4-FFF2-40B4-BE49-F238E27FC236}">
                <a16:creationId xmlns:a16="http://schemas.microsoft.com/office/drawing/2014/main" xmlns="" id="{4470DB30-A8E0-49DA-9626-72B1DEC1E4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699" r="25593"/>
          <a:stretch/>
        </p:blipFill>
        <p:spPr>
          <a:xfrm>
            <a:off x="0" y="0"/>
            <a:ext cx="2191389" cy="3806443"/>
          </a:xfrm>
          <a:prstGeom prst="rect">
            <a:avLst/>
          </a:prstGeom>
        </p:spPr>
      </p:pic>
      <p:pic>
        <p:nvPicPr>
          <p:cNvPr id="12" name="Picture 11" descr="C:\Users\user.user-PC\Desktop\bardak\logoebi\logo.png">
            <a:extLst>
              <a:ext uri="{FF2B5EF4-FFF2-40B4-BE49-F238E27FC236}">
                <a16:creationId xmlns:a16="http://schemas.microsoft.com/office/drawing/2014/main" xmlns="" id="{4C2C325A-F202-44D8-836A-6243F58460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072" y="6331633"/>
            <a:ext cx="1641123" cy="3489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FCB80AB2-9963-456E-B60B-CD75A8D76A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9440" y="5957304"/>
            <a:ext cx="856081" cy="760960"/>
          </a:xfrm>
          <a:prstGeom prst="rect">
            <a:avLst/>
          </a:prstGeom>
        </p:spPr>
      </p:pic>
      <p:graphicFrame>
        <p:nvGraphicFramePr>
          <p:cNvPr id="15" name="Content Placeholder 14"/>
          <p:cNvGraphicFramePr>
            <a:graphicFrameLocks noGrp="1"/>
          </p:cNvGraphicFramePr>
          <p:nvPr>
            <p:ph idx="1"/>
            <p:extLst>
              <p:ext uri="{D42A27DB-BD31-4B8C-83A1-F6EECF244321}">
                <p14:modId xmlns:p14="http://schemas.microsoft.com/office/powerpoint/2010/main" val="2548931775"/>
              </p:ext>
            </p:extLst>
          </p:nvPr>
        </p:nvGraphicFramePr>
        <p:xfrm>
          <a:off x="2135188" y="332656"/>
          <a:ext cx="8229600" cy="597666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27910611"/>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F00851AD-A943-456F-88B9-3CA43C27F5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699" r="25593"/>
          <a:stretch/>
        </p:blipFill>
        <p:spPr>
          <a:xfrm rot="10800000">
            <a:off x="10601900" y="3105177"/>
            <a:ext cx="1590100" cy="2762004"/>
          </a:xfrm>
          <a:prstGeom prst="rect">
            <a:avLst/>
          </a:prstGeom>
        </p:spPr>
      </p:pic>
      <p:pic>
        <p:nvPicPr>
          <p:cNvPr id="20" name="Picture 19">
            <a:extLst>
              <a:ext uri="{FF2B5EF4-FFF2-40B4-BE49-F238E27FC236}">
                <a16:creationId xmlns:a16="http://schemas.microsoft.com/office/drawing/2014/main" xmlns="" id="{BC956B8B-CED0-4547-AAB0-7EF5BAE838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699" r="25593"/>
          <a:stretch/>
        </p:blipFill>
        <p:spPr>
          <a:xfrm>
            <a:off x="0" y="0"/>
            <a:ext cx="2191389" cy="3806443"/>
          </a:xfrm>
          <a:prstGeom prst="rect">
            <a:avLst/>
          </a:prstGeom>
        </p:spPr>
      </p:pic>
      <p:pic>
        <p:nvPicPr>
          <p:cNvPr id="21" name="Picture 20" descr="C:\Users\user.user-PC\Desktop\bardak\logoebi\logo.png">
            <a:extLst>
              <a:ext uri="{FF2B5EF4-FFF2-40B4-BE49-F238E27FC236}">
                <a16:creationId xmlns:a16="http://schemas.microsoft.com/office/drawing/2014/main" xmlns="" id="{4EE364D8-2695-4197-826B-3190044EED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072" y="6331633"/>
            <a:ext cx="1641123" cy="34894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xmlns="" id="{0C00C789-6E3C-48EB-9D4F-112969E7D3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9440" y="5957304"/>
            <a:ext cx="856081" cy="760960"/>
          </a:xfrm>
          <a:prstGeom prst="rect">
            <a:avLst/>
          </a:prstGeom>
        </p:spPr>
      </p:pic>
      <p:sp>
        <p:nvSpPr>
          <p:cNvPr id="3" name="Content Placeholder 2"/>
          <p:cNvSpPr>
            <a:spLocks noGrp="1"/>
          </p:cNvSpPr>
          <p:nvPr>
            <p:ph idx="1"/>
          </p:nvPr>
        </p:nvSpPr>
        <p:spPr>
          <a:xfrm>
            <a:off x="1401262" y="1321503"/>
            <a:ext cx="9289390" cy="4708525"/>
          </a:xfrm>
        </p:spPr>
        <p:txBody>
          <a:bodyPr>
            <a:normAutofit/>
          </a:bodyPr>
          <a:lstStyle/>
          <a:p>
            <a:pPr>
              <a:buClr>
                <a:srgbClr val="009644"/>
              </a:buClr>
              <a:buFont typeface="Wingdings" panose="05000000000000000000" pitchFamily="2" charset="2"/>
              <a:buChar char="v"/>
            </a:pPr>
            <a:r>
              <a:rPr lang="ka-GE" sz="1800" b="1" dirty="0">
                <a:solidFill>
                  <a:srgbClr val="009644"/>
                </a:solidFill>
              </a:rPr>
              <a:t>2015</a:t>
            </a:r>
            <a:r>
              <a:rPr lang="ka-GE" sz="1800" dirty="0">
                <a:solidFill>
                  <a:schemeClr val="tx1">
                    <a:lumMod val="75000"/>
                    <a:lumOff val="25000"/>
                  </a:schemeClr>
                </a:solidFill>
              </a:rPr>
              <a:t> წელს, დასაქმების პროგრამების დეპარტამენტის ხელშეწყობით, ჩატარდა </a:t>
            </a:r>
            <a:r>
              <a:rPr lang="ka-GE" sz="1800" b="1" dirty="0">
                <a:solidFill>
                  <a:srgbClr val="009644"/>
                </a:solidFill>
              </a:rPr>
              <a:t>1 დასაქმების ფორუმი</a:t>
            </a:r>
            <a:r>
              <a:rPr lang="ka-GE" sz="1800" dirty="0">
                <a:solidFill>
                  <a:schemeClr val="tx1">
                    <a:lumMod val="75000"/>
                    <a:lumOff val="25000"/>
                  </a:schemeClr>
                </a:solidFill>
              </a:rPr>
              <a:t> და </a:t>
            </a:r>
            <a:r>
              <a:rPr lang="ka-GE" sz="1800" b="1" dirty="0">
                <a:solidFill>
                  <a:srgbClr val="009644"/>
                </a:solidFill>
              </a:rPr>
              <a:t>1</a:t>
            </a:r>
            <a:r>
              <a:rPr lang="ka-GE" sz="1800" dirty="0">
                <a:solidFill>
                  <a:schemeClr val="tx1">
                    <a:lumMod val="75000"/>
                    <a:lumOff val="25000"/>
                  </a:schemeClr>
                </a:solidFill>
              </a:rPr>
              <a:t> კვირეული (თბილისი,თელავი)</a:t>
            </a:r>
            <a:endParaRPr lang="en-US" sz="1800" b="1" dirty="0">
              <a:solidFill>
                <a:srgbClr val="00B050"/>
              </a:solidFill>
            </a:endParaRPr>
          </a:p>
          <a:p>
            <a:pPr>
              <a:buClr>
                <a:srgbClr val="009644"/>
              </a:buClr>
              <a:buFont typeface="Wingdings" panose="05000000000000000000" pitchFamily="2" charset="2"/>
              <a:buChar char="v"/>
            </a:pPr>
            <a:r>
              <a:rPr lang="ka-GE" sz="1800" b="1" dirty="0">
                <a:solidFill>
                  <a:srgbClr val="009644"/>
                </a:solidFill>
              </a:rPr>
              <a:t>2016</a:t>
            </a:r>
            <a:r>
              <a:rPr lang="ka-GE" sz="1800" dirty="0">
                <a:solidFill>
                  <a:schemeClr val="tx1">
                    <a:lumMod val="75000"/>
                    <a:lumOff val="25000"/>
                  </a:schemeClr>
                </a:solidFill>
              </a:rPr>
              <a:t> წელს, დასაქმების პროგრამების დეპარტამენტის ხელშეწყობით, ჩატარდა </a:t>
            </a:r>
            <a:r>
              <a:rPr lang="ka-GE" sz="1800" b="1" dirty="0">
                <a:solidFill>
                  <a:srgbClr val="009644"/>
                </a:solidFill>
              </a:rPr>
              <a:t>10 დასაქმების ფორუმი.</a:t>
            </a:r>
            <a:endParaRPr lang="en-US" sz="1800" b="1" dirty="0">
              <a:solidFill>
                <a:srgbClr val="00B050"/>
              </a:solidFill>
            </a:endParaRPr>
          </a:p>
          <a:p>
            <a:pPr>
              <a:buClr>
                <a:srgbClr val="009644"/>
              </a:buClr>
              <a:buFont typeface="Wingdings" panose="05000000000000000000" pitchFamily="2" charset="2"/>
              <a:buChar char="v"/>
            </a:pPr>
            <a:r>
              <a:rPr lang="ka-GE" sz="1800" b="1" dirty="0">
                <a:solidFill>
                  <a:srgbClr val="009644"/>
                </a:solidFill>
              </a:rPr>
              <a:t>2017</a:t>
            </a:r>
            <a:r>
              <a:rPr lang="ka-GE" sz="1800" dirty="0">
                <a:solidFill>
                  <a:schemeClr val="tx1">
                    <a:lumMod val="75000"/>
                    <a:lumOff val="25000"/>
                  </a:schemeClr>
                </a:solidFill>
              </a:rPr>
              <a:t> წელს, დასაქმების პროგრამების დეპარტამენტის ხელშეწყობით, ჩატარდა </a:t>
            </a:r>
            <a:r>
              <a:rPr lang="ka-GE" sz="1800" b="1" dirty="0">
                <a:solidFill>
                  <a:srgbClr val="009644"/>
                </a:solidFill>
              </a:rPr>
              <a:t>13 დასაქმების ფორუმი და 1  ახალგაზრდული ფესტივალი.</a:t>
            </a:r>
          </a:p>
          <a:p>
            <a:pPr>
              <a:buClr>
                <a:srgbClr val="009644"/>
              </a:buClr>
              <a:buFont typeface="Wingdings" panose="05000000000000000000" pitchFamily="2" charset="2"/>
              <a:buChar char="v"/>
            </a:pPr>
            <a:r>
              <a:rPr lang="ka-GE" sz="1800" b="1" dirty="0">
                <a:solidFill>
                  <a:srgbClr val="009644"/>
                </a:solidFill>
              </a:rPr>
              <a:t>2018</a:t>
            </a:r>
            <a:r>
              <a:rPr lang="ka-GE" sz="1800" dirty="0">
                <a:solidFill>
                  <a:schemeClr val="tx1">
                    <a:lumMod val="75000"/>
                    <a:lumOff val="25000"/>
                  </a:schemeClr>
                </a:solidFill>
              </a:rPr>
              <a:t> წელს, დასაქმების პროგრამების დეპარტამენტის ხელშეწყობით, ჩატარდა </a:t>
            </a:r>
            <a:r>
              <a:rPr lang="ka-GE" sz="1800" b="1" dirty="0">
                <a:solidFill>
                  <a:srgbClr val="009644"/>
                </a:solidFill>
              </a:rPr>
              <a:t>12 დასაქმების ფორუმი.</a:t>
            </a:r>
            <a:endParaRPr lang="en-US" sz="1800" b="1" dirty="0">
              <a:solidFill>
                <a:srgbClr val="00B050"/>
              </a:solidFill>
            </a:endParaRPr>
          </a:p>
          <a:p>
            <a:pPr>
              <a:buClr>
                <a:srgbClr val="009644"/>
              </a:buClr>
              <a:buFont typeface="Wingdings" panose="05000000000000000000" pitchFamily="2" charset="2"/>
              <a:buChar char="v"/>
            </a:pPr>
            <a:r>
              <a:rPr lang="ka-GE" sz="1800" b="1" dirty="0">
                <a:solidFill>
                  <a:srgbClr val="009644"/>
                </a:solidFill>
              </a:rPr>
              <a:t>2019</a:t>
            </a:r>
            <a:r>
              <a:rPr lang="ka-GE" sz="1800" dirty="0">
                <a:solidFill>
                  <a:schemeClr val="tx1">
                    <a:lumMod val="75000"/>
                    <a:lumOff val="25000"/>
                  </a:schemeClr>
                </a:solidFill>
              </a:rPr>
              <a:t> წელს, დასაქმების პროგრამების დეპარტამენტის ხელშეწყობით, ჩატარდა </a:t>
            </a:r>
            <a:r>
              <a:rPr lang="ka-GE" sz="1800" b="1" dirty="0">
                <a:solidFill>
                  <a:srgbClr val="009644"/>
                </a:solidFill>
              </a:rPr>
              <a:t>10 დასაქმების ფორუმი</a:t>
            </a:r>
            <a:r>
              <a:rPr lang="ka-GE" sz="1800" dirty="0">
                <a:solidFill>
                  <a:schemeClr val="tx1">
                    <a:lumMod val="75000"/>
                    <a:lumOff val="25000"/>
                  </a:schemeClr>
                </a:solidFill>
              </a:rPr>
              <a:t> და </a:t>
            </a:r>
            <a:r>
              <a:rPr lang="ka-GE" sz="1800" b="1" dirty="0">
                <a:solidFill>
                  <a:srgbClr val="009644"/>
                </a:solidFill>
              </a:rPr>
              <a:t>1</a:t>
            </a:r>
            <a:r>
              <a:rPr lang="ka-GE" sz="1800" dirty="0">
                <a:solidFill>
                  <a:schemeClr val="tx1">
                    <a:lumMod val="75000"/>
                    <a:lumOff val="25000"/>
                  </a:schemeClr>
                </a:solidFill>
              </a:rPr>
              <a:t> ახალგაზრდული ფესტივალი</a:t>
            </a:r>
            <a:endParaRPr lang="en-US" sz="1800" b="1" dirty="0">
              <a:solidFill>
                <a:srgbClr val="00B050"/>
              </a:solidFill>
            </a:endParaRPr>
          </a:p>
          <a:p>
            <a:pPr marL="0" indent="0">
              <a:buClr>
                <a:srgbClr val="009644"/>
              </a:buClr>
              <a:buNone/>
            </a:pPr>
            <a:endParaRPr lang="en-US" sz="1800" dirty="0">
              <a:solidFill>
                <a:srgbClr val="FF0000"/>
              </a:solidFill>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2502" y="4574399"/>
            <a:ext cx="6206995" cy="2088036"/>
          </a:xfrm>
          <a:prstGeom prst="rect">
            <a:avLst/>
          </a:prstGeom>
        </p:spPr>
      </p:pic>
      <p:sp>
        <p:nvSpPr>
          <p:cNvPr id="10" name="Title 33">
            <a:extLst>
              <a:ext uri="{FF2B5EF4-FFF2-40B4-BE49-F238E27FC236}">
                <a16:creationId xmlns:a16="http://schemas.microsoft.com/office/drawing/2014/main" xmlns="" id="{1E962F50-4E5D-4A4C-9D87-1BE38AF93B44}"/>
              </a:ext>
            </a:extLst>
          </p:cNvPr>
          <p:cNvSpPr txBox="1">
            <a:spLocks/>
          </p:cNvSpPr>
          <p:nvPr/>
        </p:nvSpPr>
        <p:spPr>
          <a:xfrm>
            <a:off x="1401262" y="410450"/>
            <a:ext cx="9289390" cy="6879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a-GE" sz="3200" b="1" dirty="0">
                <a:solidFill>
                  <a:srgbClr val="009644"/>
                </a:solidFill>
                <a:latin typeface="+mn-lt"/>
                <a:ea typeface="+mn-ea"/>
                <a:cs typeface="+mn-cs"/>
              </a:rPr>
              <a:t>დასაქმების ფორუმი</a:t>
            </a:r>
            <a:endParaRPr lang="en-US" sz="3200" b="1" dirty="0">
              <a:solidFill>
                <a:srgbClr val="009644"/>
              </a:solidFill>
              <a:latin typeface="+mn-lt"/>
              <a:ea typeface="+mn-ea"/>
              <a:cs typeface="+mn-cs"/>
            </a:endParaRPr>
          </a:p>
        </p:txBody>
      </p:sp>
    </p:spTree>
    <p:extLst>
      <p:ext uri="{BB962C8B-B14F-4D97-AF65-F5344CB8AC3E}">
        <p14:creationId xmlns:p14="http://schemas.microsoft.com/office/powerpoint/2010/main" val="3839745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1C2D63B7-7201-436E-BEF0-40104A6AC4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699" r="25593"/>
          <a:stretch/>
        </p:blipFill>
        <p:spPr>
          <a:xfrm rot="10800000">
            <a:off x="10601900" y="3105177"/>
            <a:ext cx="1590100" cy="2762004"/>
          </a:xfrm>
          <a:prstGeom prst="rect">
            <a:avLst/>
          </a:prstGeom>
        </p:spPr>
      </p:pic>
      <p:pic>
        <p:nvPicPr>
          <p:cNvPr id="16" name="Picture 15">
            <a:extLst>
              <a:ext uri="{FF2B5EF4-FFF2-40B4-BE49-F238E27FC236}">
                <a16:creationId xmlns:a16="http://schemas.microsoft.com/office/drawing/2014/main" xmlns="" id="{70D4F2B6-3C66-44B0-BAF9-451DECCE27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699" r="25593"/>
          <a:stretch/>
        </p:blipFill>
        <p:spPr>
          <a:xfrm>
            <a:off x="0" y="0"/>
            <a:ext cx="2191389" cy="3806443"/>
          </a:xfrm>
          <a:prstGeom prst="rect">
            <a:avLst/>
          </a:prstGeom>
        </p:spPr>
      </p:pic>
      <p:pic>
        <p:nvPicPr>
          <p:cNvPr id="19" name="Picture 18" descr="C:\Users\user.user-PC\Desktop\bardak\logoebi\logo.png">
            <a:extLst>
              <a:ext uri="{FF2B5EF4-FFF2-40B4-BE49-F238E27FC236}">
                <a16:creationId xmlns:a16="http://schemas.microsoft.com/office/drawing/2014/main" xmlns="" id="{0A167DB3-7A7E-491F-894C-F0B585F561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072" y="6331633"/>
            <a:ext cx="1641123" cy="34894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xmlns="" id="{D410A597-7025-47FC-A0FD-0B38B54B63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9440" y="5957304"/>
            <a:ext cx="856081" cy="760960"/>
          </a:xfrm>
          <a:prstGeom prst="rect">
            <a:avLst/>
          </a:prstGeom>
        </p:spPr>
      </p:pic>
      <p:sp>
        <p:nvSpPr>
          <p:cNvPr id="5" name="Content Placeholder 4"/>
          <p:cNvSpPr>
            <a:spLocks noGrp="1"/>
          </p:cNvSpPr>
          <p:nvPr>
            <p:ph idx="1"/>
          </p:nvPr>
        </p:nvSpPr>
        <p:spPr>
          <a:xfrm>
            <a:off x="1401262" y="1600160"/>
            <a:ext cx="9289389" cy="4525963"/>
          </a:xfrm>
        </p:spPr>
        <p:txBody>
          <a:bodyPr>
            <a:normAutofit/>
          </a:bodyPr>
          <a:lstStyle/>
          <a:p>
            <a:pPr marL="0" indent="0" algn="just">
              <a:buNone/>
            </a:pPr>
            <a:r>
              <a:rPr lang="ka-GE" sz="2000" dirty="0">
                <a:solidFill>
                  <a:schemeClr val="tx1">
                    <a:lumMod val="95000"/>
                    <a:lumOff val="5000"/>
                  </a:schemeClr>
                </a:solidFill>
              </a:rPr>
              <a:t>მიღებული გამოცდილება მაქსიმალურად გვეხმარება იმ აქტივობების განხორციელებაში რასაც ქვია მასობრივი გასაუბრებები და დასაქმების ფორუმები, რომელსაც დასაქმების პროგრამების დეპარტამენტი ინტენსიურ რეჟიმში ახორციელებს მთელი ქვეყნის მასშტაბით.</a:t>
            </a:r>
          </a:p>
        </p:txBody>
      </p:sp>
      <p:pic>
        <p:nvPicPr>
          <p:cNvPr id="3" name="Picture 2">
            <a:extLst>
              <a:ext uri="{FF2B5EF4-FFF2-40B4-BE49-F238E27FC236}">
                <a16:creationId xmlns:a16="http://schemas.microsoft.com/office/drawing/2014/main" xmlns="" id="{94EDA104-65BC-470E-9412-7589F6753F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2195" y="3164759"/>
            <a:ext cx="4354495" cy="2702423"/>
          </a:xfrm>
          <a:prstGeom prst="rect">
            <a:avLst/>
          </a:prstGeom>
        </p:spPr>
      </p:pic>
      <p:pic>
        <p:nvPicPr>
          <p:cNvPr id="11" name="Picture 10">
            <a:extLst>
              <a:ext uri="{FF2B5EF4-FFF2-40B4-BE49-F238E27FC236}">
                <a16:creationId xmlns:a16="http://schemas.microsoft.com/office/drawing/2014/main" xmlns="" id="{133A848D-BBA6-4B96-AF0B-37DBEE5DAB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86688" y="3164759"/>
            <a:ext cx="1801615" cy="2702423"/>
          </a:xfrm>
          <a:prstGeom prst="rect">
            <a:avLst/>
          </a:prstGeom>
        </p:spPr>
      </p:pic>
      <p:pic>
        <p:nvPicPr>
          <p:cNvPr id="13" name="Picture 12">
            <a:extLst>
              <a:ext uri="{FF2B5EF4-FFF2-40B4-BE49-F238E27FC236}">
                <a16:creationId xmlns:a16="http://schemas.microsoft.com/office/drawing/2014/main" xmlns="" id="{0FA22A78-2EDE-47E7-B4C2-916EC0A421D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50232" y="4369880"/>
            <a:ext cx="2245954" cy="1497302"/>
          </a:xfrm>
          <a:prstGeom prst="rect">
            <a:avLst/>
          </a:prstGeom>
        </p:spPr>
      </p:pic>
      <p:pic>
        <p:nvPicPr>
          <p:cNvPr id="15" name="Picture 14">
            <a:extLst>
              <a:ext uri="{FF2B5EF4-FFF2-40B4-BE49-F238E27FC236}">
                <a16:creationId xmlns:a16="http://schemas.microsoft.com/office/drawing/2014/main" xmlns="" id="{46C37EF9-F50A-4C96-BF18-D545F998309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50232" y="3073700"/>
            <a:ext cx="2245954" cy="1487580"/>
          </a:xfrm>
          <a:prstGeom prst="rect">
            <a:avLst/>
          </a:prstGeom>
        </p:spPr>
      </p:pic>
      <p:sp>
        <p:nvSpPr>
          <p:cNvPr id="21" name="Title 33">
            <a:extLst>
              <a:ext uri="{FF2B5EF4-FFF2-40B4-BE49-F238E27FC236}">
                <a16:creationId xmlns:a16="http://schemas.microsoft.com/office/drawing/2014/main" xmlns="" id="{0B0D169B-33A7-4616-8BA1-265540FB511C}"/>
              </a:ext>
            </a:extLst>
          </p:cNvPr>
          <p:cNvSpPr txBox="1">
            <a:spLocks/>
          </p:cNvSpPr>
          <p:nvPr/>
        </p:nvSpPr>
        <p:spPr>
          <a:xfrm>
            <a:off x="1401262" y="342210"/>
            <a:ext cx="9289390" cy="12494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a-GE" sz="3200" b="1" dirty="0">
                <a:solidFill>
                  <a:schemeClr val="accent1">
                    <a:lumMod val="75000"/>
                  </a:schemeClr>
                </a:solidFill>
                <a:latin typeface="Sylfaen" panose="010A0502050306030303" pitchFamily="18" charset="0"/>
              </a:rPr>
              <a:t>მასობრივი გასაუბრებები და დასაქმების ფორუმები</a:t>
            </a:r>
            <a:endParaRPr lang="en-US" sz="3200" dirty="0">
              <a:solidFill>
                <a:schemeClr val="accent1">
                  <a:lumMod val="75000"/>
                </a:schemeClr>
              </a:solidFill>
              <a:latin typeface="Sylfaen" panose="010A0502050306030303" pitchFamily="18" charset="0"/>
            </a:endParaRPr>
          </a:p>
        </p:txBody>
      </p:sp>
    </p:spTree>
    <p:extLst>
      <p:ext uri="{BB962C8B-B14F-4D97-AF65-F5344CB8AC3E}">
        <p14:creationId xmlns:p14="http://schemas.microsoft.com/office/powerpoint/2010/main" val="2464143211"/>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6CD800DE-C3AE-44A4-BF6E-D995DB962B8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699" r="25593"/>
          <a:stretch/>
        </p:blipFill>
        <p:spPr>
          <a:xfrm rot="10800000">
            <a:off x="10601900" y="3105177"/>
            <a:ext cx="1590100" cy="2762004"/>
          </a:xfrm>
          <a:prstGeom prst="rect">
            <a:avLst/>
          </a:prstGeom>
        </p:spPr>
      </p:pic>
      <p:pic>
        <p:nvPicPr>
          <p:cNvPr id="10" name="Picture 9">
            <a:extLst>
              <a:ext uri="{FF2B5EF4-FFF2-40B4-BE49-F238E27FC236}">
                <a16:creationId xmlns:a16="http://schemas.microsoft.com/office/drawing/2014/main" xmlns="" id="{A41F594F-17C4-43AB-A35E-10C973668A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699" r="25593"/>
          <a:stretch/>
        </p:blipFill>
        <p:spPr>
          <a:xfrm>
            <a:off x="0" y="0"/>
            <a:ext cx="2191389" cy="3806443"/>
          </a:xfrm>
          <a:prstGeom prst="rect">
            <a:avLst/>
          </a:prstGeom>
        </p:spPr>
      </p:pic>
      <p:pic>
        <p:nvPicPr>
          <p:cNvPr id="12" name="Picture 11" descr="C:\Users\user.user-PC\Desktop\bardak\logoebi\logo.png">
            <a:extLst>
              <a:ext uri="{FF2B5EF4-FFF2-40B4-BE49-F238E27FC236}">
                <a16:creationId xmlns:a16="http://schemas.microsoft.com/office/drawing/2014/main" xmlns="" id="{0460B080-CD05-4CEF-81AA-1BC3F1A5D2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072" y="6331633"/>
            <a:ext cx="1641123" cy="3489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2352C100-73B2-4C7D-8334-E9598D1609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9440" y="5957304"/>
            <a:ext cx="856081" cy="760960"/>
          </a:xfrm>
          <a:prstGeom prst="rect">
            <a:avLst/>
          </a:prstGeom>
        </p:spPr>
      </p:pic>
      <p:sp>
        <p:nvSpPr>
          <p:cNvPr id="5" name="Content Placeholder 4"/>
          <p:cNvSpPr>
            <a:spLocks noGrp="1"/>
          </p:cNvSpPr>
          <p:nvPr>
            <p:ph idx="1"/>
          </p:nvPr>
        </p:nvSpPr>
        <p:spPr>
          <a:xfrm>
            <a:off x="1832194" y="1351310"/>
            <a:ext cx="9015365" cy="5506690"/>
          </a:xfrm>
        </p:spPr>
        <p:txBody>
          <a:bodyPr>
            <a:noAutofit/>
          </a:bodyPr>
          <a:lstStyle/>
          <a:p>
            <a:pPr marL="0" indent="0">
              <a:spcBef>
                <a:spcPts val="0"/>
              </a:spcBef>
              <a:spcAft>
                <a:spcPts val="1800"/>
              </a:spcAft>
              <a:buNone/>
            </a:pPr>
            <a:r>
              <a:rPr lang="ka-GE" sz="2000" dirty="0">
                <a:solidFill>
                  <a:schemeClr val="tx1">
                    <a:lumMod val="95000"/>
                    <a:lumOff val="5000"/>
                  </a:schemeClr>
                </a:solidFill>
              </a:rPr>
              <a:t>დასაქმების პროგრამების დეპარტამენტი უწყვეტ რეჟიმში თანამშრომლობს ყველა დაინტერესებულ მხარესთან;</a:t>
            </a:r>
          </a:p>
          <a:p>
            <a:pPr marL="0" indent="0">
              <a:spcBef>
                <a:spcPts val="0"/>
              </a:spcBef>
              <a:spcAft>
                <a:spcPts val="1800"/>
              </a:spcAft>
              <a:buNone/>
            </a:pPr>
            <a:r>
              <a:rPr lang="ka-GE" sz="2000" dirty="0">
                <a:solidFill>
                  <a:schemeClr val="tx1">
                    <a:lumMod val="95000"/>
                    <a:lumOff val="5000"/>
                  </a:schemeClr>
                </a:solidFill>
              </a:rPr>
              <a:t>სისტემატიურად მართავს შეხვედრებს სოციალურ პარტნიორებთან, მედიისა და არასამთავრობო ორგანიზაციების წარმომადგენლებთან. </a:t>
            </a:r>
          </a:p>
          <a:p>
            <a:pPr marL="0" indent="0">
              <a:spcBef>
                <a:spcPts val="0"/>
              </a:spcBef>
              <a:spcAft>
                <a:spcPts val="1200"/>
              </a:spcAft>
              <a:buNone/>
            </a:pPr>
            <a:r>
              <a:rPr lang="ka-GE" sz="2000" dirty="0">
                <a:solidFill>
                  <a:schemeClr val="tx1">
                    <a:lumMod val="95000"/>
                    <a:lumOff val="5000"/>
                  </a:schemeClr>
                </a:solidFill>
              </a:rPr>
              <a:t>თანამშრომლობს ისეთ საერთაშორისო ორგანიზაციებთან, როგორებიცაა:</a:t>
            </a:r>
          </a:p>
          <a:p>
            <a:pPr marL="1014300" indent="-342900">
              <a:spcBef>
                <a:spcPts val="800"/>
              </a:spcBef>
              <a:buClr>
                <a:schemeClr val="accent1">
                  <a:lumMod val="75000"/>
                </a:schemeClr>
              </a:buClr>
              <a:buFont typeface="Wingdings" panose="05000000000000000000" pitchFamily="2" charset="2"/>
              <a:buChar char="v"/>
            </a:pPr>
            <a:r>
              <a:rPr lang="ka-GE" sz="1800" dirty="0">
                <a:solidFill>
                  <a:schemeClr val="tx1">
                    <a:lumMod val="95000"/>
                    <a:lumOff val="5000"/>
                  </a:schemeClr>
                </a:solidFill>
              </a:rPr>
              <a:t>შრომის საერთაშორისო ორგანიაცია (</a:t>
            </a:r>
            <a:r>
              <a:rPr lang="en-US" sz="1800" dirty="0">
                <a:solidFill>
                  <a:schemeClr val="tx1">
                    <a:lumMod val="95000"/>
                    <a:lumOff val="5000"/>
                  </a:schemeClr>
                </a:solidFill>
              </a:rPr>
              <a:t>ILO</a:t>
            </a:r>
            <a:r>
              <a:rPr lang="ka-GE" sz="1800" dirty="0">
                <a:solidFill>
                  <a:schemeClr val="tx1">
                    <a:lumMod val="95000"/>
                    <a:lumOff val="5000"/>
                  </a:schemeClr>
                </a:solidFill>
              </a:rPr>
              <a:t>)</a:t>
            </a:r>
          </a:p>
          <a:p>
            <a:pPr marL="1014300" indent="-342900">
              <a:spcBef>
                <a:spcPts val="800"/>
              </a:spcBef>
              <a:buClr>
                <a:schemeClr val="accent1">
                  <a:lumMod val="75000"/>
                </a:schemeClr>
              </a:buClr>
              <a:buFont typeface="Wingdings" panose="05000000000000000000" pitchFamily="2" charset="2"/>
              <a:buChar char="v"/>
            </a:pPr>
            <a:r>
              <a:rPr lang="ka-GE" sz="1800" dirty="0">
                <a:solidFill>
                  <a:schemeClr val="tx1">
                    <a:lumMod val="95000"/>
                    <a:lumOff val="5000"/>
                  </a:schemeClr>
                </a:solidFill>
              </a:rPr>
              <a:t>ევროპის საგანმანათლებლო ფონდი (</a:t>
            </a:r>
            <a:r>
              <a:rPr lang="en-US" sz="1800" dirty="0">
                <a:solidFill>
                  <a:schemeClr val="tx1">
                    <a:lumMod val="95000"/>
                    <a:lumOff val="5000"/>
                  </a:schemeClr>
                </a:solidFill>
              </a:rPr>
              <a:t>ETF</a:t>
            </a:r>
            <a:r>
              <a:rPr lang="ka-GE" sz="1800" dirty="0">
                <a:solidFill>
                  <a:schemeClr val="tx1">
                    <a:lumMod val="95000"/>
                    <a:lumOff val="5000"/>
                  </a:schemeClr>
                </a:solidFill>
              </a:rPr>
              <a:t>)</a:t>
            </a:r>
          </a:p>
          <a:p>
            <a:pPr marL="1014300" indent="-342900">
              <a:spcBef>
                <a:spcPts val="800"/>
              </a:spcBef>
              <a:buClr>
                <a:schemeClr val="accent1">
                  <a:lumMod val="75000"/>
                </a:schemeClr>
              </a:buClr>
              <a:buFont typeface="Wingdings" panose="05000000000000000000" pitchFamily="2" charset="2"/>
              <a:buChar char="v"/>
            </a:pPr>
            <a:r>
              <a:rPr lang="ka-GE" sz="1800" dirty="0">
                <a:solidFill>
                  <a:schemeClr val="tx1">
                    <a:lumMod val="95000"/>
                    <a:lumOff val="5000"/>
                  </a:schemeClr>
                </a:solidFill>
              </a:rPr>
              <a:t>მიგრაციის საერთაშორისო ორგანიზაცია (</a:t>
            </a:r>
            <a:r>
              <a:rPr lang="en-US" sz="1800" dirty="0">
                <a:solidFill>
                  <a:schemeClr val="tx1">
                    <a:lumMod val="95000"/>
                    <a:lumOff val="5000"/>
                  </a:schemeClr>
                </a:solidFill>
              </a:rPr>
              <a:t>IOM</a:t>
            </a:r>
            <a:r>
              <a:rPr lang="ka-GE" sz="1800" dirty="0">
                <a:solidFill>
                  <a:schemeClr val="tx1">
                    <a:lumMod val="95000"/>
                    <a:lumOff val="5000"/>
                  </a:schemeClr>
                </a:solidFill>
              </a:rPr>
              <a:t>)</a:t>
            </a:r>
          </a:p>
          <a:p>
            <a:pPr marL="1014300" indent="-342900">
              <a:spcBef>
                <a:spcPts val="800"/>
              </a:spcBef>
              <a:buClr>
                <a:schemeClr val="accent1">
                  <a:lumMod val="75000"/>
                </a:schemeClr>
              </a:buClr>
              <a:buFont typeface="Wingdings" panose="05000000000000000000" pitchFamily="2" charset="2"/>
              <a:buChar char="v"/>
            </a:pPr>
            <a:r>
              <a:rPr lang="ka-GE" sz="1800" dirty="0">
                <a:solidFill>
                  <a:schemeClr val="tx1">
                    <a:lumMod val="95000"/>
                    <a:lumOff val="5000"/>
                  </a:schemeClr>
                </a:solidFill>
              </a:rPr>
              <a:t>ევროკავშირის „დასაქმებისა და პროფესიული განათლების რეფორმების ტექნიკური დახმარების პროექტი“ (</a:t>
            </a:r>
            <a:r>
              <a:rPr lang="en-US" sz="1800" dirty="0">
                <a:solidFill>
                  <a:schemeClr val="tx1">
                    <a:lumMod val="95000"/>
                    <a:lumOff val="5000"/>
                  </a:schemeClr>
                </a:solidFill>
              </a:rPr>
              <a:t>EUVEGE</a:t>
            </a:r>
            <a:r>
              <a:rPr lang="ka-GE" sz="1800" dirty="0">
                <a:solidFill>
                  <a:schemeClr val="tx1">
                    <a:lumMod val="95000"/>
                    <a:lumOff val="5000"/>
                  </a:schemeClr>
                </a:solidFill>
              </a:rPr>
              <a:t>)</a:t>
            </a:r>
          </a:p>
          <a:p>
            <a:pPr marL="1014300" indent="-342900">
              <a:spcBef>
                <a:spcPts val="800"/>
              </a:spcBef>
              <a:buClr>
                <a:schemeClr val="accent1">
                  <a:lumMod val="75000"/>
                </a:schemeClr>
              </a:buClr>
              <a:buFont typeface="Wingdings" panose="05000000000000000000" pitchFamily="2" charset="2"/>
              <a:buChar char="v"/>
            </a:pPr>
            <a:r>
              <a:rPr lang="ka-GE" sz="1800" dirty="0">
                <a:solidFill>
                  <a:schemeClr val="tx1">
                    <a:lumMod val="95000"/>
                    <a:lumOff val="5000"/>
                  </a:schemeClr>
                </a:solidFill>
              </a:rPr>
              <a:t>საერთაშორისო ორგანიზაცია </a:t>
            </a:r>
            <a:r>
              <a:rPr lang="en-US" sz="1800" dirty="0">
                <a:solidFill>
                  <a:schemeClr val="tx1">
                    <a:lumMod val="95000"/>
                    <a:lumOff val="5000"/>
                  </a:schemeClr>
                </a:solidFill>
              </a:rPr>
              <a:t>World Vision</a:t>
            </a:r>
            <a:endParaRPr lang="ka-GE" sz="1800" dirty="0">
              <a:solidFill>
                <a:schemeClr val="tx1">
                  <a:lumMod val="95000"/>
                  <a:lumOff val="5000"/>
                </a:schemeClr>
              </a:solidFill>
            </a:endParaRPr>
          </a:p>
          <a:p>
            <a:pPr marL="1014300" indent="-342900">
              <a:spcBef>
                <a:spcPts val="800"/>
              </a:spcBef>
              <a:buClr>
                <a:schemeClr val="accent1">
                  <a:lumMod val="75000"/>
                </a:schemeClr>
              </a:buClr>
              <a:buFont typeface="Wingdings" panose="05000000000000000000" pitchFamily="2" charset="2"/>
              <a:buChar char="v"/>
            </a:pPr>
            <a:r>
              <a:rPr lang="ka-GE" sz="1800" dirty="0">
                <a:solidFill>
                  <a:schemeClr val="tx1">
                    <a:lumMod val="95000"/>
                    <a:lumOff val="5000"/>
                  </a:schemeClr>
                </a:solidFill>
              </a:rPr>
              <a:t>გერმანიის საერთაშორისო თანამშრომლობის საზოგადოება (</a:t>
            </a:r>
            <a:r>
              <a:rPr lang="en-US" sz="1800" dirty="0">
                <a:solidFill>
                  <a:schemeClr val="tx1">
                    <a:lumMod val="95000"/>
                    <a:lumOff val="5000"/>
                  </a:schemeClr>
                </a:solidFill>
              </a:rPr>
              <a:t>GIZ</a:t>
            </a:r>
            <a:r>
              <a:rPr lang="ka-GE" sz="1800" dirty="0">
                <a:solidFill>
                  <a:schemeClr val="tx1">
                    <a:lumMod val="95000"/>
                    <a:lumOff val="5000"/>
                  </a:schemeClr>
                </a:solidFill>
              </a:rPr>
              <a:t>)</a:t>
            </a:r>
          </a:p>
          <a:p>
            <a:pPr marL="1014300" indent="-342900">
              <a:spcBef>
                <a:spcPts val="800"/>
              </a:spcBef>
              <a:buClr>
                <a:schemeClr val="accent1">
                  <a:lumMod val="75000"/>
                </a:schemeClr>
              </a:buClr>
              <a:buFont typeface="Wingdings" panose="05000000000000000000" pitchFamily="2" charset="2"/>
              <a:buChar char="v"/>
            </a:pPr>
            <a:r>
              <a:rPr lang="ka-GE" sz="1800" dirty="0" smtClean="0">
                <a:solidFill>
                  <a:schemeClr val="tx1">
                    <a:lumMod val="65000"/>
                    <a:lumOff val="35000"/>
                  </a:schemeClr>
                </a:solidFill>
              </a:rPr>
              <a:t>სამხარეო განვითარება მომავალი საქართველოსთვის (</a:t>
            </a:r>
            <a:r>
              <a:rPr lang="en-US" sz="1800" dirty="0" smtClean="0">
                <a:solidFill>
                  <a:schemeClr val="tx1">
                    <a:lumMod val="65000"/>
                    <a:lumOff val="35000"/>
                  </a:schemeClr>
                </a:solidFill>
              </a:rPr>
              <a:t>RDFG)</a:t>
            </a:r>
          </a:p>
          <a:p>
            <a:pPr marL="1014300" indent="-342900">
              <a:spcBef>
                <a:spcPts val="800"/>
              </a:spcBef>
              <a:buClr>
                <a:schemeClr val="accent1">
                  <a:lumMod val="75000"/>
                </a:schemeClr>
              </a:buClr>
              <a:buFont typeface="Wingdings" panose="05000000000000000000" pitchFamily="2" charset="2"/>
              <a:buChar char="v"/>
            </a:pPr>
            <a:r>
              <a:rPr lang="ka-GE" sz="1800" dirty="0" smtClean="0">
                <a:solidFill>
                  <a:schemeClr val="tx1">
                    <a:lumMod val="65000"/>
                    <a:lumOff val="35000"/>
                  </a:schemeClr>
                </a:solidFill>
              </a:rPr>
              <a:t>განათლების, განვითარების და დასაქმების ცენტრი</a:t>
            </a:r>
            <a:endParaRPr lang="en-US" sz="1800" dirty="0" smtClean="0">
              <a:solidFill>
                <a:schemeClr val="tx1">
                  <a:lumMod val="65000"/>
                  <a:lumOff val="35000"/>
                </a:schemeClr>
              </a:solidFill>
            </a:endParaRPr>
          </a:p>
          <a:p>
            <a:pPr marL="1014300" indent="-342900">
              <a:spcBef>
                <a:spcPts val="800"/>
              </a:spcBef>
              <a:buClr>
                <a:schemeClr val="accent1">
                  <a:lumMod val="75000"/>
                </a:schemeClr>
              </a:buClr>
              <a:buFont typeface="Wingdings" panose="05000000000000000000" pitchFamily="2" charset="2"/>
              <a:buChar char="v"/>
            </a:pPr>
            <a:endParaRPr lang="ka-GE" sz="1800" dirty="0">
              <a:solidFill>
                <a:schemeClr val="tx1">
                  <a:lumMod val="65000"/>
                  <a:lumOff val="35000"/>
                </a:schemeClr>
              </a:solidFill>
            </a:endParaRPr>
          </a:p>
        </p:txBody>
      </p:sp>
      <p:sp>
        <p:nvSpPr>
          <p:cNvPr id="14" name="Title 33">
            <a:extLst>
              <a:ext uri="{FF2B5EF4-FFF2-40B4-BE49-F238E27FC236}">
                <a16:creationId xmlns:a16="http://schemas.microsoft.com/office/drawing/2014/main" xmlns="" id="{F62AFBBE-D645-499A-AE71-98ED6D7FF0D2}"/>
              </a:ext>
            </a:extLst>
          </p:cNvPr>
          <p:cNvSpPr txBox="1">
            <a:spLocks/>
          </p:cNvSpPr>
          <p:nvPr/>
        </p:nvSpPr>
        <p:spPr>
          <a:xfrm>
            <a:off x="1401262" y="410450"/>
            <a:ext cx="9289390" cy="6879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a-GE" sz="3200" b="1" dirty="0">
                <a:solidFill>
                  <a:schemeClr val="accent1">
                    <a:lumMod val="75000"/>
                  </a:schemeClr>
                </a:solidFill>
                <a:latin typeface="Sylfaen" panose="010A0502050306030303" pitchFamily="18" charset="0"/>
              </a:rPr>
              <a:t>თანამშრომლობა დაინტერესებულ მხარეებთან</a:t>
            </a:r>
            <a:endParaRPr lang="en-US" sz="3200" dirty="0">
              <a:solidFill>
                <a:schemeClr val="accent1">
                  <a:lumMod val="75000"/>
                </a:schemeClr>
              </a:solidFill>
              <a:latin typeface="Sylfaen" panose="010A0502050306030303" pitchFamily="18" charset="0"/>
            </a:endParaRPr>
          </a:p>
        </p:txBody>
      </p:sp>
      <p:sp>
        <p:nvSpPr>
          <p:cNvPr id="15" name="Oval 14">
            <a:extLst>
              <a:ext uri="{FF2B5EF4-FFF2-40B4-BE49-F238E27FC236}">
                <a16:creationId xmlns:a16="http://schemas.microsoft.com/office/drawing/2014/main" xmlns="" id="{96819C0D-A7AF-4626-A5A1-23040C62D82E}"/>
              </a:ext>
            </a:extLst>
          </p:cNvPr>
          <p:cNvSpPr/>
          <p:nvPr/>
        </p:nvSpPr>
        <p:spPr>
          <a:xfrm>
            <a:off x="1412681" y="1392829"/>
            <a:ext cx="245660" cy="232012"/>
          </a:xfrm>
          <a:prstGeom prst="ellipse">
            <a:avLst/>
          </a:prstGeom>
          <a:solidFill>
            <a:srgbClr val="00B050"/>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xmlns="" id="{1E34C8C8-059C-48C0-A1E8-7973ADAF2714}"/>
              </a:ext>
            </a:extLst>
          </p:cNvPr>
          <p:cNvSpPr/>
          <p:nvPr/>
        </p:nvSpPr>
        <p:spPr>
          <a:xfrm>
            <a:off x="1412681" y="2145340"/>
            <a:ext cx="245660" cy="232012"/>
          </a:xfrm>
          <a:prstGeom prst="ellipse">
            <a:avLst/>
          </a:prstGeom>
          <a:solidFill>
            <a:srgbClr val="00B050"/>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xmlns="" id="{42A122BF-6EA1-4EAC-BD01-4D9040D56AF9}"/>
              </a:ext>
            </a:extLst>
          </p:cNvPr>
          <p:cNvSpPr/>
          <p:nvPr/>
        </p:nvSpPr>
        <p:spPr>
          <a:xfrm>
            <a:off x="1412681" y="2952443"/>
            <a:ext cx="245660" cy="232012"/>
          </a:xfrm>
          <a:prstGeom prst="ellipse">
            <a:avLst/>
          </a:prstGeom>
          <a:solidFill>
            <a:srgbClr val="00B050"/>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7133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B1E53210-B5DD-457C-8CDB-7E2CBA394D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699" r="25593"/>
          <a:stretch/>
        </p:blipFill>
        <p:spPr>
          <a:xfrm rot="10800000">
            <a:off x="10601900" y="3105177"/>
            <a:ext cx="1590100" cy="2762004"/>
          </a:xfrm>
          <a:prstGeom prst="rect">
            <a:avLst/>
          </a:prstGeom>
        </p:spPr>
      </p:pic>
      <p:pic>
        <p:nvPicPr>
          <p:cNvPr id="11" name="Picture 10">
            <a:extLst>
              <a:ext uri="{FF2B5EF4-FFF2-40B4-BE49-F238E27FC236}">
                <a16:creationId xmlns:a16="http://schemas.microsoft.com/office/drawing/2014/main" xmlns="" id="{07B949E0-5354-4A96-9592-C6CA8FCFF6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699" r="25593"/>
          <a:stretch/>
        </p:blipFill>
        <p:spPr>
          <a:xfrm>
            <a:off x="0" y="0"/>
            <a:ext cx="2191389" cy="3806443"/>
          </a:xfrm>
          <a:prstGeom prst="rect">
            <a:avLst/>
          </a:prstGeom>
        </p:spPr>
      </p:pic>
      <p:pic>
        <p:nvPicPr>
          <p:cNvPr id="14" name="Picture 13" descr="C:\Users\user.user-PC\Desktop\bardak\logoebi\logo.png">
            <a:extLst>
              <a:ext uri="{FF2B5EF4-FFF2-40B4-BE49-F238E27FC236}">
                <a16:creationId xmlns:a16="http://schemas.microsoft.com/office/drawing/2014/main" xmlns="" id="{63E4C959-454D-4871-945F-7C8411B0E0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072" y="6331633"/>
            <a:ext cx="1641123" cy="3489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xmlns="" id="{6C1F0069-6779-40FC-A1C3-7FEFFD44E8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9440" y="5957304"/>
            <a:ext cx="856081" cy="760960"/>
          </a:xfrm>
          <a:prstGeom prst="rect">
            <a:avLst/>
          </a:prstGeom>
        </p:spPr>
      </p:pic>
      <p:sp>
        <p:nvSpPr>
          <p:cNvPr id="5" name="Content Placeholder 4"/>
          <p:cNvSpPr>
            <a:spLocks noGrp="1"/>
          </p:cNvSpPr>
          <p:nvPr>
            <p:ph idx="1"/>
          </p:nvPr>
        </p:nvSpPr>
        <p:spPr>
          <a:xfrm>
            <a:off x="1763955" y="1903221"/>
            <a:ext cx="9035926" cy="4351338"/>
          </a:xfrm>
        </p:spPr>
        <p:txBody>
          <a:bodyPr>
            <a:normAutofit/>
          </a:bodyPr>
          <a:lstStyle/>
          <a:p>
            <a:pPr algn="just">
              <a:spcBef>
                <a:spcPts val="0"/>
              </a:spcBef>
              <a:spcAft>
                <a:spcPts val="1200"/>
              </a:spcAft>
            </a:pPr>
            <a:endParaRPr lang="ka-GE" sz="2000" dirty="0">
              <a:solidFill>
                <a:schemeClr val="tx1">
                  <a:lumMod val="95000"/>
                  <a:lumOff val="5000"/>
                </a:schemeClr>
              </a:solidFill>
            </a:endParaRPr>
          </a:p>
          <a:p>
            <a:pPr algn="just">
              <a:spcBef>
                <a:spcPts val="0"/>
              </a:spcBef>
              <a:spcAft>
                <a:spcPts val="1200"/>
              </a:spcAft>
            </a:pPr>
            <a:endParaRPr lang="ka-GE" sz="2000" dirty="0">
              <a:solidFill>
                <a:schemeClr val="tx1">
                  <a:lumMod val="95000"/>
                  <a:lumOff val="5000"/>
                </a:schemeClr>
              </a:solidFill>
            </a:endParaRPr>
          </a:p>
          <a:p>
            <a:pPr marL="0" indent="0" algn="just">
              <a:spcBef>
                <a:spcPts val="0"/>
              </a:spcBef>
              <a:spcAft>
                <a:spcPts val="1200"/>
              </a:spcAft>
              <a:buNone/>
            </a:pPr>
            <a:r>
              <a:rPr lang="ka-GE" sz="2000" dirty="0">
                <a:solidFill>
                  <a:schemeClr val="tx1">
                    <a:lumMod val="95000"/>
                    <a:lumOff val="5000"/>
                  </a:schemeClr>
                </a:solidFill>
              </a:rPr>
              <a:t>ადამიანური რესურსების გაძლიერებისა და სერვისის ხარისხის უზრუნველყოფის მიზნით, მიმდინარეობს  ყოველკვირეული მონიტორინგი და შეფასებები. საჭიროების შემთხვევაში მზადდება საინსტრუქციო წერილები, ტარდება სამუშაო შეხვედრები და ტრენინგები;</a:t>
            </a:r>
          </a:p>
          <a:p>
            <a:pPr marL="0" indent="0" algn="just">
              <a:buNone/>
            </a:pPr>
            <a:r>
              <a:rPr lang="ka-GE" sz="2000" b="1" dirty="0">
                <a:solidFill>
                  <a:schemeClr val="accent1">
                    <a:lumMod val="75000"/>
                  </a:schemeClr>
                </a:solidFill>
              </a:rPr>
              <a:t>2017-2019</a:t>
            </a:r>
            <a:r>
              <a:rPr lang="ka-GE" sz="2000" dirty="0">
                <a:solidFill>
                  <a:schemeClr val="tx1">
                    <a:lumMod val="95000"/>
                    <a:lumOff val="5000"/>
                  </a:schemeClr>
                </a:solidFill>
              </a:rPr>
              <a:t> წლებში, ადამიანური რესურსების გაძლიერებისა და სერვისის ხარისხის გაუმჯობესების მიზნით, ახალი სერვის მოდელის ფარგლებში, ჩატარდა </a:t>
            </a:r>
            <a:r>
              <a:rPr lang="ka-GE" sz="2000" b="1" dirty="0">
                <a:solidFill>
                  <a:schemeClr val="accent1">
                    <a:lumMod val="75000"/>
                  </a:schemeClr>
                </a:solidFill>
              </a:rPr>
              <a:t>10 ტრენინგი</a:t>
            </a:r>
            <a:r>
              <a:rPr lang="ka-GE" sz="2000" dirty="0">
                <a:solidFill>
                  <a:schemeClr val="tx1">
                    <a:lumMod val="95000"/>
                    <a:lumOff val="5000"/>
                  </a:schemeClr>
                </a:solidFill>
              </a:rPr>
              <a:t> და </a:t>
            </a:r>
            <a:r>
              <a:rPr lang="ka-GE" sz="2000" b="1" dirty="0">
                <a:solidFill>
                  <a:schemeClr val="accent1">
                    <a:lumMod val="75000"/>
                  </a:schemeClr>
                </a:solidFill>
              </a:rPr>
              <a:t>65 სამუშაო შეხვედრა</a:t>
            </a:r>
            <a:r>
              <a:rPr lang="ka-GE" sz="2000" b="1" dirty="0">
                <a:solidFill>
                  <a:srgbClr val="2479B2"/>
                </a:solidFill>
              </a:rPr>
              <a:t>.</a:t>
            </a:r>
          </a:p>
        </p:txBody>
      </p:sp>
      <p:pic>
        <p:nvPicPr>
          <p:cNvPr id="10" name="Picture 2" descr="drapeau+map_flag"/>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6583" y="1105929"/>
            <a:ext cx="9598834" cy="131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33">
            <a:extLst>
              <a:ext uri="{FF2B5EF4-FFF2-40B4-BE49-F238E27FC236}">
                <a16:creationId xmlns:a16="http://schemas.microsoft.com/office/drawing/2014/main" xmlns="" id="{D0AD952E-B461-4810-9D69-43F70028561F}"/>
              </a:ext>
            </a:extLst>
          </p:cNvPr>
          <p:cNvSpPr txBox="1">
            <a:spLocks/>
          </p:cNvSpPr>
          <p:nvPr/>
        </p:nvSpPr>
        <p:spPr>
          <a:xfrm>
            <a:off x="1401262" y="410450"/>
            <a:ext cx="9289390" cy="6879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a-GE" sz="3200" b="1" dirty="0">
                <a:solidFill>
                  <a:schemeClr val="accent1">
                    <a:lumMod val="75000"/>
                  </a:schemeClr>
                </a:solidFill>
                <a:latin typeface="Sylfaen" panose="010A0502050306030303" pitchFamily="18" charset="0"/>
              </a:rPr>
              <a:t>რა გაკეთდა 2017-2019 წლებში</a:t>
            </a:r>
            <a:endParaRPr lang="en-US" sz="3200" dirty="0">
              <a:solidFill>
                <a:schemeClr val="accent1">
                  <a:lumMod val="75000"/>
                </a:schemeClr>
              </a:solidFill>
              <a:latin typeface="Sylfaen" panose="010A0502050306030303" pitchFamily="18" charset="0"/>
            </a:endParaRPr>
          </a:p>
        </p:txBody>
      </p:sp>
      <p:sp>
        <p:nvSpPr>
          <p:cNvPr id="17" name="Oval 16">
            <a:extLst>
              <a:ext uri="{FF2B5EF4-FFF2-40B4-BE49-F238E27FC236}">
                <a16:creationId xmlns:a16="http://schemas.microsoft.com/office/drawing/2014/main" xmlns="" id="{63281FA8-30AF-4A67-BB4B-126EBDB413A2}"/>
              </a:ext>
            </a:extLst>
          </p:cNvPr>
          <p:cNvSpPr/>
          <p:nvPr/>
        </p:nvSpPr>
        <p:spPr>
          <a:xfrm>
            <a:off x="1323880" y="2806148"/>
            <a:ext cx="245660" cy="232012"/>
          </a:xfrm>
          <a:prstGeom prst="ellipse">
            <a:avLst/>
          </a:prstGeom>
          <a:solidFill>
            <a:schemeClr val="accent1">
              <a:lumMod val="75000"/>
            </a:schemeClr>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xmlns="" id="{7D93F9D0-F099-47B3-A05A-F0A419B08C7A}"/>
              </a:ext>
            </a:extLst>
          </p:cNvPr>
          <p:cNvSpPr/>
          <p:nvPr/>
        </p:nvSpPr>
        <p:spPr>
          <a:xfrm>
            <a:off x="1323879" y="4180395"/>
            <a:ext cx="245660" cy="232012"/>
          </a:xfrm>
          <a:prstGeom prst="ellipse">
            <a:avLst/>
          </a:prstGeom>
          <a:solidFill>
            <a:schemeClr val="accent1">
              <a:lumMod val="75000"/>
            </a:schemeClr>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8767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8B557D6C-1C0F-4657-981F-FB9043ACF0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699" r="25593"/>
          <a:stretch/>
        </p:blipFill>
        <p:spPr>
          <a:xfrm rot="10800000">
            <a:off x="10601900" y="3103571"/>
            <a:ext cx="1590100" cy="2762004"/>
          </a:xfrm>
          <a:prstGeom prst="rect">
            <a:avLst/>
          </a:prstGeom>
        </p:spPr>
      </p:pic>
      <p:pic>
        <p:nvPicPr>
          <p:cNvPr id="4" name="Picture 3">
            <a:extLst>
              <a:ext uri="{FF2B5EF4-FFF2-40B4-BE49-F238E27FC236}">
                <a16:creationId xmlns:a16="http://schemas.microsoft.com/office/drawing/2014/main" xmlns="" id="{79B4F5CB-130A-4829-9053-CCA53E9EA4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699" r="25593"/>
          <a:stretch/>
        </p:blipFill>
        <p:spPr>
          <a:xfrm>
            <a:off x="0" y="-16050"/>
            <a:ext cx="2191389" cy="3806443"/>
          </a:xfrm>
          <a:prstGeom prst="rect">
            <a:avLst/>
          </a:prstGeom>
        </p:spPr>
      </p:pic>
      <p:pic>
        <p:nvPicPr>
          <p:cNvPr id="15" name="Picture 14">
            <a:extLst>
              <a:ext uri="{FF2B5EF4-FFF2-40B4-BE49-F238E27FC236}">
                <a16:creationId xmlns:a16="http://schemas.microsoft.com/office/drawing/2014/main" xmlns="" id="{7697F2CB-DC96-44D2-B2E1-801C6BE6A1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699" r="25593"/>
          <a:stretch/>
        </p:blipFill>
        <p:spPr>
          <a:xfrm rot="10800000">
            <a:off x="10601900" y="3105177"/>
            <a:ext cx="1590100" cy="2762004"/>
          </a:xfrm>
          <a:prstGeom prst="rect">
            <a:avLst/>
          </a:prstGeom>
        </p:spPr>
      </p:pic>
      <p:pic>
        <p:nvPicPr>
          <p:cNvPr id="19" name="Picture 18">
            <a:extLst>
              <a:ext uri="{FF2B5EF4-FFF2-40B4-BE49-F238E27FC236}">
                <a16:creationId xmlns:a16="http://schemas.microsoft.com/office/drawing/2014/main" xmlns="" id="{D09BAB99-4DF4-4543-BC07-9B065C8F9A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699" r="25593"/>
          <a:stretch/>
        </p:blipFill>
        <p:spPr>
          <a:xfrm>
            <a:off x="0" y="-16050"/>
            <a:ext cx="2191389" cy="3806443"/>
          </a:xfrm>
          <a:prstGeom prst="rect">
            <a:avLst/>
          </a:prstGeom>
        </p:spPr>
      </p:pic>
      <p:sp>
        <p:nvSpPr>
          <p:cNvPr id="3" name="Content Placeholder 2"/>
          <p:cNvSpPr>
            <a:spLocks noGrp="1"/>
          </p:cNvSpPr>
          <p:nvPr>
            <p:ph idx="1"/>
          </p:nvPr>
        </p:nvSpPr>
        <p:spPr>
          <a:xfrm>
            <a:off x="1590100" y="4392973"/>
            <a:ext cx="9078056" cy="844825"/>
          </a:xfrm>
        </p:spPr>
        <p:txBody>
          <a:bodyPr>
            <a:noAutofit/>
          </a:bodyPr>
          <a:lstStyle/>
          <a:p>
            <a:pPr marL="0" indent="0" algn="ctr">
              <a:buNone/>
            </a:pPr>
            <a:r>
              <a:rPr lang="ka-GE" sz="1600" b="1" dirty="0">
                <a:solidFill>
                  <a:schemeClr val="tx1">
                    <a:lumMod val="65000"/>
                    <a:lumOff val="35000"/>
                  </a:schemeClr>
                </a:solidFill>
              </a:rPr>
              <a:t>საქართველოს</a:t>
            </a:r>
            <a:r>
              <a:rPr lang="en-US" sz="1600" b="1" dirty="0">
                <a:solidFill>
                  <a:schemeClr val="tx1">
                    <a:lumMod val="65000"/>
                    <a:lumOff val="35000"/>
                  </a:schemeClr>
                </a:solidFill>
              </a:rPr>
              <a:t> </a:t>
            </a:r>
            <a:r>
              <a:rPr lang="ka-GE" sz="1600" b="1" dirty="0">
                <a:solidFill>
                  <a:schemeClr val="tx1">
                    <a:lumMod val="65000"/>
                    <a:lumOff val="35000"/>
                  </a:schemeClr>
                </a:solidFill>
              </a:rPr>
              <a:t>ოკუპირებული ტერიტორიებიდან დევნილთა, შრომის, ჯანმრთელობისა და სოციალური დაცვის მინისტრის 2013 წლის 1 აგვისტოს </a:t>
            </a:r>
            <a:r>
              <a:rPr lang="en-US" sz="1600" b="1" dirty="0">
                <a:solidFill>
                  <a:schemeClr val="tx1">
                    <a:lumMod val="65000"/>
                    <a:lumOff val="35000"/>
                  </a:schemeClr>
                </a:solidFill>
              </a:rPr>
              <a:t>N01-31/</a:t>
            </a:r>
            <a:r>
              <a:rPr lang="ka-GE" sz="1600" b="1" dirty="0">
                <a:solidFill>
                  <a:schemeClr val="tx1">
                    <a:lumMod val="65000"/>
                    <a:lumOff val="35000"/>
                  </a:schemeClr>
                </a:solidFill>
              </a:rPr>
              <a:t>ნ ბრძანებით სოციალური მომსახურების სააგენტოს დებულებაში შესული ცვლილების საფუძველზე შეიქმნა დასაქმების პროგრამების დეპარტამენტი</a:t>
            </a:r>
            <a:endParaRPr lang="en-US" sz="1600" b="1" dirty="0">
              <a:solidFill>
                <a:schemeClr val="tx1">
                  <a:lumMod val="65000"/>
                  <a:lumOff val="35000"/>
                </a:schemeClr>
              </a:solidFill>
            </a:endParaRPr>
          </a:p>
        </p:txBody>
      </p:sp>
      <p:sp>
        <p:nvSpPr>
          <p:cNvPr id="5" name="Rounded Rectangle 4"/>
          <p:cNvSpPr/>
          <p:nvPr/>
        </p:nvSpPr>
        <p:spPr>
          <a:xfrm>
            <a:off x="1981200" y="1089056"/>
            <a:ext cx="8229600" cy="1207524"/>
          </a:xfrm>
          <a:prstGeom prst="roundRect">
            <a:avLst/>
          </a:prstGeom>
          <a:solidFill>
            <a:srgbClr val="48AA9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solidFill>
                  <a:schemeClr val="bg1"/>
                </a:solidFill>
              </a:rPr>
              <a:t>საქართველოს ოკუპირებული ტერიტორიებიდან დევნილთა, შრომის, ჯანმრთელობისა და სოციალური დაცვის სამინისტრო</a:t>
            </a:r>
          </a:p>
        </p:txBody>
      </p:sp>
      <p:sp>
        <p:nvSpPr>
          <p:cNvPr id="6" name="Down Arrow 5"/>
          <p:cNvSpPr/>
          <p:nvPr/>
        </p:nvSpPr>
        <p:spPr>
          <a:xfrm>
            <a:off x="5930654" y="2429446"/>
            <a:ext cx="321589" cy="377792"/>
          </a:xfrm>
          <a:prstGeom prst="downArrow">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4160630" y="5444769"/>
            <a:ext cx="3861636" cy="844825"/>
          </a:xfrm>
          <a:prstGeom prst="roundRect">
            <a:avLst/>
          </a:prstGeom>
          <a:solidFill>
            <a:srgbClr val="4399B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solidFill>
                  <a:schemeClr val="bg1"/>
                </a:solidFill>
              </a:rPr>
              <a:t>დასაქმების პროგრამების დეპარტამენტი</a:t>
            </a:r>
            <a:endParaRPr lang="en-US" sz="2000" b="1" dirty="0">
              <a:solidFill>
                <a:schemeClr val="bg1"/>
              </a:solidFill>
            </a:endParaRPr>
          </a:p>
        </p:txBody>
      </p:sp>
      <p:sp>
        <p:nvSpPr>
          <p:cNvPr id="10" name="Rounded Rectangle 9"/>
          <p:cNvSpPr/>
          <p:nvPr/>
        </p:nvSpPr>
        <p:spPr>
          <a:xfrm>
            <a:off x="4165182" y="2945568"/>
            <a:ext cx="3861636" cy="844825"/>
          </a:xfrm>
          <a:prstGeom prst="roundRect">
            <a:avLst/>
          </a:prstGeom>
          <a:solidFill>
            <a:srgbClr val="60AF4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solidFill>
                  <a:schemeClr val="bg1"/>
                </a:solidFill>
              </a:rPr>
              <a:t>სსიპ - სოციალური მომსახურების სააგენტო</a:t>
            </a:r>
            <a:endParaRPr lang="en-US" sz="2000" b="1" dirty="0">
              <a:solidFill>
                <a:schemeClr val="bg1"/>
              </a:solidFill>
            </a:endParaRPr>
          </a:p>
        </p:txBody>
      </p:sp>
      <p:sp>
        <p:nvSpPr>
          <p:cNvPr id="16" name="Title 1"/>
          <p:cNvSpPr>
            <a:spLocks noGrp="1"/>
          </p:cNvSpPr>
          <p:nvPr>
            <p:ph type="title"/>
          </p:nvPr>
        </p:nvSpPr>
        <p:spPr>
          <a:xfrm>
            <a:off x="2014328" y="-16050"/>
            <a:ext cx="8229600" cy="1143000"/>
          </a:xfrm>
        </p:spPr>
        <p:txBody>
          <a:bodyPr>
            <a:normAutofit/>
          </a:bodyPr>
          <a:lstStyle/>
          <a:p>
            <a:pPr algn="ctr"/>
            <a:r>
              <a:rPr lang="ka-GE" sz="3600" b="1" dirty="0">
                <a:solidFill>
                  <a:schemeClr val="accent1">
                    <a:lumMod val="75000"/>
                  </a:schemeClr>
                </a:solidFill>
              </a:rPr>
              <a:t>ვინ ვართ?</a:t>
            </a:r>
            <a:endParaRPr lang="en-US" sz="3600" b="1" dirty="0">
              <a:solidFill>
                <a:schemeClr val="accent1">
                  <a:lumMod val="75000"/>
                </a:schemeClr>
              </a:solidFill>
            </a:endParaRPr>
          </a:p>
        </p:txBody>
      </p:sp>
      <p:sp>
        <p:nvSpPr>
          <p:cNvPr id="18" name="Down Arrow 17"/>
          <p:cNvSpPr/>
          <p:nvPr/>
        </p:nvSpPr>
        <p:spPr>
          <a:xfrm>
            <a:off x="5935201" y="3923259"/>
            <a:ext cx="321589" cy="377792"/>
          </a:xfrm>
          <a:prstGeom prst="downArrow">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C:\Users\user.user-PC\Desktop\bardak\logoebi\logo.png">
            <a:extLst>
              <a:ext uri="{FF2B5EF4-FFF2-40B4-BE49-F238E27FC236}">
                <a16:creationId xmlns:a16="http://schemas.microsoft.com/office/drawing/2014/main" xmlns="" id="{9F0A0EED-5898-4665-93AE-479F0FAE6C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072" y="6331633"/>
            <a:ext cx="1641123" cy="34894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xmlns="" id="{7BB23809-1316-4640-BE29-EA4A61D480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9440" y="5957304"/>
            <a:ext cx="856081" cy="760960"/>
          </a:xfrm>
          <a:prstGeom prst="rect">
            <a:avLst/>
          </a:prstGeom>
        </p:spPr>
      </p:pic>
    </p:spTree>
    <p:extLst>
      <p:ext uri="{BB962C8B-B14F-4D97-AF65-F5344CB8AC3E}">
        <p14:creationId xmlns:p14="http://schemas.microsoft.com/office/powerpoint/2010/main" val="2649877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drap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1D85383B-E60B-478A-B0B3-699E820608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699" r="25593"/>
          <a:stretch/>
        </p:blipFill>
        <p:spPr>
          <a:xfrm rot="10800000">
            <a:off x="10601900" y="3105177"/>
            <a:ext cx="1590100" cy="2762004"/>
          </a:xfrm>
          <a:prstGeom prst="rect">
            <a:avLst/>
          </a:prstGeom>
        </p:spPr>
      </p:pic>
      <p:pic>
        <p:nvPicPr>
          <p:cNvPr id="10" name="Picture 9">
            <a:extLst>
              <a:ext uri="{FF2B5EF4-FFF2-40B4-BE49-F238E27FC236}">
                <a16:creationId xmlns:a16="http://schemas.microsoft.com/office/drawing/2014/main" xmlns="" id="{D1B92641-E8AF-41E4-BB1B-EC90D77AD4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699" r="25593"/>
          <a:stretch/>
        </p:blipFill>
        <p:spPr>
          <a:xfrm>
            <a:off x="0" y="0"/>
            <a:ext cx="2191389" cy="3806443"/>
          </a:xfrm>
          <a:prstGeom prst="rect">
            <a:avLst/>
          </a:prstGeom>
        </p:spPr>
      </p:pic>
      <p:pic>
        <p:nvPicPr>
          <p:cNvPr id="12" name="Picture 11" descr="C:\Users\user.user-PC\Desktop\bardak\logoebi\logo.png">
            <a:extLst>
              <a:ext uri="{FF2B5EF4-FFF2-40B4-BE49-F238E27FC236}">
                <a16:creationId xmlns:a16="http://schemas.microsoft.com/office/drawing/2014/main" xmlns="" id="{5A51B908-EB1D-4EFE-A80E-D53216FA81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072" y="6331633"/>
            <a:ext cx="1641123" cy="3489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DAB82D47-DB6B-4C46-91D9-B6D33DE71D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9440" y="5957304"/>
            <a:ext cx="856081" cy="760960"/>
          </a:xfrm>
          <a:prstGeom prst="rect">
            <a:avLst/>
          </a:prstGeom>
        </p:spPr>
      </p:pic>
      <p:sp>
        <p:nvSpPr>
          <p:cNvPr id="5" name="Content Placeholder 4"/>
          <p:cNvSpPr>
            <a:spLocks noGrp="1"/>
          </p:cNvSpPr>
          <p:nvPr>
            <p:ph idx="1"/>
          </p:nvPr>
        </p:nvSpPr>
        <p:spPr>
          <a:xfrm>
            <a:off x="1401261" y="1380009"/>
            <a:ext cx="9516947" cy="4883384"/>
          </a:xfrm>
        </p:spPr>
        <p:txBody>
          <a:bodyPr>
            <a:noAutofit/>
          </a:bodyPr>
          <a:lstStyle/>
          <a:p>
            <a:pPr marL="0" indent="0" algn="just">
              <a:spcBef>
                <a:spcPts val="1200"/>
              </a:spcBef>
              <a:spcAft>
                <a:spcPts val="1200"/>
              </a:spcAft>
              <a:buNone/>
            </a:pPr>
            <a:r>
              <a:rPr lang="ka-GE" sz="2000" dirty="0">
                <a:solidFill>
                  <a:schemeClr val="tx1">
                    <a:lumMod val="95000"/>
                    <a:lumOff val="5000"/>
                  </a:schemeClr>
                </a:solidFill>
              </a:rPr>
              <a:t>დასაქმების პროგრამების დეპარტამენტი ახორციელებს სხვადასხვა აქტივობებს ცნობადობის ამაღლებისა და ეფექტური კომუნიკაციის მიზნით.</a:t>
            </a:r>
          </a:p>
          <a:p>
            <a:pPr marL="274320" algn="just">
              <a:spcBef>
                <a:spcPts val="1200"/>
              </a:spcBef>
              <a:buClr>
                <a:schemeClr val="accent1">
                  <a:lumMod val="75000"/>
                </a:schemeClr>
              </a:buClr>
              <a:buFont typeface="Wingdings" panose="05000000000000000000" pitchFamily="2" charset="2"/>
              <a:buChar char="v"/>
            </a:pPr>
            <a:r>
              <a:rPr lang="ka-GE" sz="2000" dirty="0">
                <a:solidFill>
                  <a:schemeClr val="tx1">
                    <a:lumMod val="95000"/>
                    <a:lumOff val="5000"/>
                  </a:schemeClr>
                </a:solidFill>
              </a:rPr>
              <a:t>   შეიქმნა კომუნიკაციის სტრატეგია</a:t>
            </a:r>
            <a:r>
              <a:rPr lang="en-US" sz="2000" dirty="0">
                <a:solidFill>
                  <a:schemeClr val="tx1">
                    <a:lumMod val="95000"/>
                    <a:lumOff val="5000"/>
                  </a:schemeClr>
                </a:solidFill>
              </a:rPr>
              <a:t>;</a:t>
            </a:r>
            <a:endParaRPr lang="ka-GE" sz="2000" dirty="0">
              <a:solidFill>
                <a:schemeClr val="tx1">
                  <a:lumMod val="95000"/>
                  <a:lumOff val="5000"/>
                </a:schemeClr>
              </a:solidFill>
            </a:endParaRPr>
          </a:p>
          <a:p>
            <a:pPr marL="274320">
              <a:spcBef>
                <a:spcPts val="1200"/>
              </a:spcBef>
              <a:buClr>
                <a:schemeClr val="accent1">
                  <a:lumMod val="75000"/>
                </a:schemeClr>
              </a:buClr>
              <a:buFont typeface="Wingdings" panose="05000000000000000000" pitchFamily="2" charset="2"/>
              <a:buChar char="v"/>
            </a:pPr>
            <a:r>
              <a:rPr lang="ka-GE" sz="2000" dirty="0">
                <a:solidFill>
                  <a:schemeClr val="tx1">
                    <a:lumMod val="95000"/>
                    <a:lumOff val="5000"/>
                  </a:schemeClr>
                </a:solidFill>
              </a:rPr>
              <a:t>   წელიწადში ორჯერ ტარდება მედიატური;</a:t>
            </a:r>
          </a:p>
          <a:p>
            <a:pPr marL="274320">
              <a:spcBef>
                <a:spcPts val="1200"/>
              </a:spcBef>
              <a:buClr>
                <a:schemeClr val="accent1">
                  <a:lumMod val="75000"/>
                </a:schemeClr>
              </a:buClr>
              <a:buFont typeface="Wingdings" panose="05000000000000000000" pitchFamily="2" charset="2"/>
              <a:buChar char="v"/>
            </a:pPr>
            <a:r>
              <a:rPr lang="ka-GE" sz="2000" dirty="0">
                <a:solidFill>
                  <a:schemeClr val="tx1">
                    <a:lumMod val="95000"/>
                    <a:lumOff val="5000"/>
                  </a:schemeClr>
                </a:solidFill>
              </a:rPr>
              <a:t>   მზადდება საინფორმაციო ლიფლეტები და ბუკლეტები;</a:t>
            </a:r>
          </a:p>
          <a:p>
            <a:pPr marL="274320">
              <a:spcBef>
                <a:spcPts val="1200"/>
              </a:spcBef>
              <a:buClr>
                <a:schemeClr val="accent1">
                  <a:lumMod val="75000"/>
                </a:schemeClr>
              </a:buClr>
              <a:buFont typeface="Wingdings" panose="05000000000000000000" pitchFamily="2" charset="2"/>
              <a:buChar char="v"/>
            </a:pPr>
            <a:r>
              <a:rPr lang="ka-GE" sz="2000" dirty="0">
                <a:solidFill>
                  <a:schemeClr val="tx1">
                    <a:lumMod val="95000"/>
                    <a:lumOff val="5000"/>
                  </a:schemeClr>
                </a:solidFill>
              </a:rPr>
              <a:t>   სისტემატიურად ქვეყნდება ინფორმაცია </a:t>
            </a:r>
            <a:r>
              <a:rPr lang="en-US" sz="2000" dirty="0">
                <a:solidFill>
                  <a:schemeClr val="tx1">
                    <a:lumMod val="95000"/>
                    <a:lumOff val="5000"/>
                  </a:schemeClr>
                </a:solidFill>
              </a:rPr>
              <a:t>WORKNET-</a:t>
            </a:r>
            <a:r>
              <a:rPr lang="ka-GE" sz="2000" dirty="0">
                <a:solidFill>
                  <a:schemeClr val="tx1">
                    <a:lumMod val="95000"/>
                    <a:lumOff val="5000"/>
                  </a:schemeClr>
                </a:solidFill>
              </a:rPr>
              <a:t>ის ფეისბუქ გვერდზე;</a:t>
            </a:r>
          </a:p>
          <a:p>
            <a:pPr marL="274320">
              <a:spcBef>
                <a:spcPts val="1200"/>
              </a:spcBef>
              <a:buClr>
                <a:schemeClr val="accent1">
                  <a:lumMod val="75000"/>
                </a:schemeClr>
              </a:buClr>
              <a:buFont typeface="Wingdings" panose="05000000000000000000" pitchFamily="2" charset="2"/>
              <a:buChar char="v"/>
            </a:pPr>
            <a:r>
              <a:rPr lang="ka-GE" sz="2000" dirty="0">
                <a:solidFill>
                  <a:schemeClr val="tx1">
                    <a:lumMod val="95000"/>
                    <a:lumOff val="5000"/>
                  </a:schemeClr>
                </a:solidFill>
              </a:rPr>
              <a:t>   სააგენტოს ვებ-გვერდზე -</a:t>
            </a:r>
            <a:r>
              <a:rPr lang="en-US" sz="2000" dirty="0">
                <a:solidFill>
                  <a:schemeClr val="tx1">
                    <a:lumMod val="95000"/>
                    <a:lumOff val="5000"/>
                  </a:schemeClr>
                </a:solidFill>
              </a:rPr>
              <a:t> SSA.GOV.GE - </a:t>
            </a:r>
            <a:r>
              <a:rPr lang="ka-GE" sz="2000" dirty="0">
                <a:solidFill>
                  <a:schemeClr val="tx1">
                    <a:lumMod val="95000"/>
                    <a:lumOff val="5000"/>
                  </a:schemeClr>
                </a:solidFill>
              </a:rPr>
              <a:t>განთავსებულია მუდმივად    </a:t>
            </a:r>
            <a:br>
              <a:rPr lang="ka-GE" sz="2000" dirty="0">
                <a:solidFill>
                  <a:schemeClr val="tx1">
                    <a:lumMod val="95000"/>
                    <a:lumOff val="5000"/>
                  </a:schemeClr>
                </a:solidFill>
              </a:rPr>
            </a:br>
            <a:r>
              <a:rPr lang="ka-GE" sz="2000" dirty="0">
                <a:solidFill>
                  <a:schemeClr val="tx1">
                    <a:lumMod val="95000"/>
                    <a:lumOff val="5000"/>
                  </a:schemeClr>
                </a:solidFill>
              </a:rPr>
              <a:t>   განახლებადი ინფორმაცია</a:t>
            </a:r>
            <a:r>
              <a:rPr lang="en-US" sz="2000" dirty="0">
                <a:solidFill>
                  <a:schemeClr val="tx1">
                    <a:lumMod val="95000"/>
                    <a:lumOff val="5000"/>
                  </a:schemeClr>
                </a:solidFill>
              </a:rPr>
              <a:t>,</a:t>
            </a:r>
            <a:r>
              <a:rPr lang="ka-GE" sz="2000" dirty="0">
                <a:solidFill>
                  <a:schemeClr val="tx1">
                    <a:lumMod val="95000"/>
                    <a:lumOff val="5000"/>
                  </a:schemeClr>
                </a:solidFill>
              </a:rPr>
              <a:t> დასაქმების ხელშეწყობის სერვისებისა და  </a:t>
            </a:r>
            <a:br>
              <a:rPr lang="ka-GE" sz="2000" dirty="0">
                <a:solidFill>
                  <a:schemeClr val="tx1">
                    <a:lumMod val="95000"/>
                    <a:lumOff val="5000"/>
                  </a:schemeClr>
                </a:solidFill>
              </a:rPr>
            </a:br>
            <a:r>
              <a:rPr lang="ka-GE" sz="2000" dirty="0">
                <a:solidFill>
                  <a:schemeClr val="tx1">
                    <a:lumMod val="95000"/>
                    <a:lumOff val="5000"/>
                  </a:schemeClr>
                </a:solidFill>
              </a:rPr>
              <a:t>   პროგრამების შესახებ;</a:t>
            </a:r>
          </a:p>
          <a:p>
            <a:pPr marL="274320">
              <a:spcBef>
                <a:spcPts val="1200"/>
              </a:spcBef>
              <a:buClr>
                <a:schemeClr val="accent1">
                  <a:lumMod val="75000"/>
                </a:schemeClr>
              </a:buClr>
              <a:buFont typeface="Wingdings" panose="05000000000000000000" pitchFamily="2" charset="2"/>
              <a:buChar char="v"/>
            </a:pPr>
            <a:r>
              <a:rPr lang="ka-GE" sz="2000" dirty="0">
                <a:solidFill>
                  <a:schemeClr val="tx1">
                    <a:lumMod val="95000"/>
                    <a:lumOff val="5000"/>
                  </a:schemeClr>
                </a:solidFill>
              </a:rPr>
              <a:t>   ტარდება საინფორმაციო შეხვედრები დამსაქმებლებთან და სოციალურ </a:t>
            </a:r>
            <a:br>
              <a:rPr lang="ka-GE" sz="2000" dirty="0">
                <a:solidFill>
                  <a:schemeClr val="tx1">
                    <a:lumMod val="95000"/>
                    <a:lumOff val="5000"/>
                  </a:schemeClr>
                </a:solidFill>
              </a:rPr>
            </a:br>
            <a:r>
              <a:rPr lang="ka-GE" sz="2000" dirty="0">
                <a:solidFill>
                  <a:schemeClr val="tx1">
                    <a:lumMod val="95000"/>
                    <a:lumOff val="5000"/>
                  </a:schemeClr>
                </a:solidFill>
              </a:rPr>
              <a:t>   პარტნიორებთან.</a:t>
            </a:r>
          </a:p>
          <a:p>
            <a:pPr marL="274320">
              <a:spcBef>
                <a:spcPts val="1200"/>
              </a:spcBef>
              <a:buClr>
                <a:schemeClr val="accent1">
                  <a:lumMod val="75000"/>
                </a:schemeClr>
              </a:buClr>
              <a:buFont typeface="Wingdings" panose="05000000000000000000" pitchFamily="2" charset="2"/>
              <a:buChar char="v"/>
            </a:pPr>
            <a:r>
              <a:rPr lang="ka-GE" sz="2000" dirty="0">
                <a:solidFill>
                  <a:schemeClr val="tx1">
                    <a:lumMod val="95000"/>
                    <a:lumOff val="5000"/>
                  </a:schemeClr>
                </a:solidFill>
              </a:rPr>
              <a:t>   დეპარტამენტმა უწყვეტ რეჟიმში დაიმკვიდრა ადგილი ტელე/რადიო და </a:t>
            </a:r>
            <a:br>
              <a:rPr lang="ka-GE" sz="2000" dirty="0">
                <a:solidFill>
                  <a:schemeClr val="tx1">
                    <a:lumMod val="95000"/>
                    <a:lumOff val="5000"/>
                  </a:schemeClr>
                </a:solidFill>
              </a:rPr>
            </a:br>
            <a:r>
              <a:rPr lang="ka-GE" sz="2000" dirty="0">
                <a:solidFill>
                  <a:schemeClr val="tx1">
                    <a:lumMod val="95000"/>
                    <a:lumOff val="5000"/>
                  </a:schemeClr>
                </a:solidFill>
              </a:rPr>
              <a:t>   ბეჭდურ მედია სივრცეში.</a:t>
            </a:r>
          </a:p>
        </p:txBody>
      </p:sp>
      <p:sp>
        <p:nvSpPr>
          <p:cNvPr id="14" name="Title 33">
            <a:extLst>
              <a:ext uri="{FF2B5EF4-FFF2-40B4-BE49-F238E27FC236}">
                <a16:creationId xmlns:a16="http://schemas.microsoft.com/office/drawing/2014/main" xmlns="" id="{2A447ECC-94A8-4DB0-95B4-EA4311363185}"/>
              </a:ext>
            </a:extLst>
          </p:cNvPr>
          <p:cNvSpPr txBox="1">
            <a:spLocks/>
          </p:cNvSpPr>
          <p:nvPr/>
        </p:nvSpPr>
        <p:spPr>
          <a:xfrm>
            <a:off x="1401261" y="451394"/>
            <a:ext cx="9516947" cy="6879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a-GE" sz="3200" b="1" dirty="0">
                <a:solidFill>
                  <a:schemeClr val="accent1">
                    <a:lumMod val="75000"/>
                  </a:schemeClr>
                </a:solidFill>
                <a:latin typeface="Sylfaen" panose="010A0502050306030303" pitchFamily="18" charset="0"/>
              </a:rPr>
              <a:t>ცნობადობის ამაღლება და ეფექტური კომუნიკაცია</a:t>
            </a:r>
            <a:endParaRPr lang="en-US" sz="3200" dirty="0">
              <a:solidFill>
                <a:schemeClr val="accent1">
                  <a:lumMod val="75000"/>
                </a:schemeClr>
              </a:solidFill>
              <a:latin typeface="Sylfaen" panose="010A0502050306030303" pitchFamily="18" charset="0"/>
            </a:endParaRPr>
          </a:p>
        </p:txBody>
      </p:sp>
    </p:spTree>
    <p:extLst>
      <p:ext uri="{BB962C8B-B14F-4D97-AF65-F5344CB8AC3E}">
        <p14:creationId xmlns:p14="http://schemas.microsoft.com/office/powerpoint/2010/main" val="4043836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B9C674B1-87CB-4219-9496-98364B6F07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699" r="25593"/>
          <a:stretch/>
        </p:blipFill>
        <p:spPr>
          <a:xfrm rot="10800000">
            <a:off x="10601900" y="3105177"/>
            <a:ext cx="1590100" cy="2762004"/>
          </a:xfrm>
          <a:prstGeom prst="rect">
            <a:avLst/>
          </a:prstGeom>
        </p:spPr>
      </p:pic>
      <p:pic>
        <p:nvPicPr>
          <p:cNvPr id="22" name="Picture 21">
            <a:extLst>
              <a:ext uri="{FF2B5EF4-FFF2-40B4-BE49-F238E27FC236}">
                <a16:creationId xmlns:a16="http://schemas.microsoft.com/office/drawing/2014/main" xmlns="" id="{880423E3-C585-44AD-B0AC-A966284731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699" r="25593"/>
          <a:stretch/>
        </p:blipFill>
        <p:spPr>
          <a:xfrm>
            <a:off x="0" y="0"/>
            <a:ext cx="2191389" cy="3806443"/>
          </a:xfrm>
          <a:prstGeom prst="rect">
            <a:avLst/>
          </a:prstGeom>
        </p:spPr>
      </p:pic>
      <p:pic>
        <p:nvPicPr>
          <p:cNvPr id="23" name="Picture 22" descr="C:\Users\user.user-PC\Desktop\bardak\logoebi\logo.png">
            <a:extLst>
              <a:ext uri="{FF2B5EF4-FFF2-40B4-BE49-F238E27FC236}">
                <a16:creationId xmlns:a16="http://schemas.microsoft.com/office/drawing/2014/main" xmlns="" id="{C929E8F3-3363-4027-83C2-6DB18D4E23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072" y="6331633"/>
            <a:ext cx="1641123" cy="34894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xmlns="" id="{1D594BA1-6D9C-4880-AD41-BFE01530DB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9440" y="5957304"/>
            <a:ext cx="856081" cy="760960"/>
          </a:xfrm>
          <a:prstGeom prst="rect">
            <a:avLst/>
          </a:prstGeom>
        </p:spPr>
      </p:pic>
      <p:sp>
        <p:nvSpPr>
          <p:cNvPr id="3" name="Content Placeholder 2"/>
          <p:cNvSpPr>
            <a:spLocks noGrp="1"/>
          </p:cNvSpPr>
          <p:nvPr>
            <p:ph idx="1"/>
          </p:nvPr>
        </p:nvSpPr>
        <p:spPr>
          <a:xfrm>
            <a:off x="1401261" y="1484785"/>
            <a:ext cx="9667073" cy="4525963"/>
          </a:xfrm>
        </p:spPr>
        <p:txBody>
          <a:bodyPr>
            <a:normAutofit/>
          </a:bodyPr>
          <a:lstStyle/>
          <a:p>
            <a:pPr marL="0" indent="0" algn="just">
              <a:buNone/>
            </a:pPr>
            <a:r>
              <a:rPr lang="ka-GE" sz="1900" dirty="0">
                <a:solidFill>
                  <a:schemeClr val="tx1">
                    <a:lumMod val="85000"/>
                    <a:lumOff val="15000"/>
                  </a:schemeClr>
                </a:solidFill>
                <a:latin typeface="Sylfaen" panose="010A0502050306030303" pitchFamily="18" charset="0"/>
              </a:rPr>
              <a:t>დასაქმების პროგრამების დეპარტამენტი წელიწადში ორჯერ ატარებს მედიატურს ყველა დაინტერესებული მხარის ჩართულობით, სადაც ხდება ჩვენი სერვისების აქტივობების და სამომავლო გეგმების გაცნობა-პოპულარიზაცია ყველა სექტორისთვის. ასევე, იმართება ღია დისკუსიები, დასაქმების ხელშემწყობი ღონისძიების ერთობლივად დაგეგმვის მიზნით.</a:t>
            </a:r>
            <a:endParaRPr lang="en-US" sz="1900" dirty="0">
              <a:solidFill>
                <a:schemeClr val="tx1">
                  <a:lumMod val="85000"/>
                  <a:lumOff val="15000"/>
                </a:schemeClr>
              </a:solidFill>
              <a:latin typeface="Sylfaen" panose="010A0502050306030303" pitchFamily="18" charset="0"/>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08206" y="3251197"/>
            <a:ext cx="2250744" cy="1500130"/>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b="3173"/>
          <a:stretch/>
        </p:blipFill>
        <p:spPr>
          <a:xfrm>
            <a:off x="7556023" y="3259998"/>
            <a:ext cx="2400548" cy="1491329"/>
          </a:xfrm>
          <a:prstGeom prst="rect">
            <a:avLst/>
          </a:prstGeom>
        </p:spPr>
      </p:pic>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b="3962"/>
          <a:stretch/>
        </p:blipFill>
        <p:spPr>
          <a:xfrm>
            <a:off x="4900423" y="3259998"/>
            <a:ext cx="2505333" cy="1491329"/>
          </a:xfrm>
          <a:prstGeom prst="rect">
            <a:avLst/>
          </a:prstGeom>
        </p:spPr>
      </p:pic>
      <p:pic>
        <p:nvPicPr>
          <p:cNvPr id="6" name="Picture 5"/>
          <p:cNvPicPr>
            <a:picLocks noChangeAspect="1"/>
          </p:cNvPicPr>
          <p:nvPr/>
        </p:nvPicPr>
        <p:blipFill rotWithShape="1">
          <a:blip r:embed="rId9" cstate="print">
            <a:extLst>
              <a:ext uri="{28A0092B-C50C-407E-A947-70E740481C1C}">
                <a14:useLocalDpi xmlns:a14="http://schemas.microsoft.com/office/drawing/2010/main" val="0"/>
              </a:ext>
            </a:extLst>
          </a:blip>
          <a:srcRect t="6869"/>
          <a:stretch/>
        </p:blipFill>
        <p:spPr>
          <a:xfrm>
            <a:off x="2515050" y="4861804"/>
            <a:ext cx="2250744" cy="1572097"/>
          </a:xfrm>
          <a:prstGeom prst="rect">
            <a:avLst/>
          </a:prstGeom>
        </p:spPr>
      </p:pic>
      <p:pic>
        <p:nvPicPr>
          <p:cNvPr id="11" name="Picture 10"/>
          <p:cNvPicPr>
            <a:picLocks noChangeAspect="1"/>
          </p:cNvPicPr>
          <p:nvPr/>
        </p:nvPicPr>
        <p:blipFill rotWithShape="1">
          <a:blip r:embed="rId10" cstate="print">
            <a:extLst>
              <a:ext uri="{28A0092B-C50C-407E-A947-70E740481C1C}">
                <a14:useLocalDpi xmlns:a14="http://schemas.microsoft.com/office/drawing/2010/main" val="0"/>
              </a:ext>
            </a:extLst>
          </a:blip>
          <a:srcRect t="9588" b="-1"/>
          <a:stretch/>
        </p:blipFill>
        <p:spPr>
          <a:xfrm>
            <a:off x="7556023" y="4857697"/>
            <a:ext cx="2400548" cy="1570652"/>
          </a:xfrm>
          <a:prstGeom prst="rect">
            <a:avLst/>
          </a:prstGeom>
        </p:spPr>
      </p:pic>
      <p:pic>
        <p:nvPicPr>
          <p:cNvPr id="12" name="Picture 11"/>
          <p:cNvPicPr>
            <a:picLocks noChangeAspect="1"/>
          </p:cNvPicPr>
          <p:nvPr/>
        </p:nvPicPr>
        <p:blipFill rotWithShape="1">
          <a:blip r:embed="rId11" cstate="print">
            <a:extLst>
              <a:ext uri="{28A0092B-C50C-407E-A947-70E740481C1C}">
                <a14:useLocalDpi xmlns:a14="http://schemas.microsoft.com/office/drawing/2010/main" val="0"/>
              </a:ext>
            </a:extLst>
          </a:blip>
          <a:srcRect l="5603"/>
          <a:stretch/>
        </p:blipFill>
        <p:spPr>
          <a:xfrm>
            <a:off x="4896900" y="4852146"/>
            <a:ext cx="2534235" cy="1581755"/>
          </a:xfrm>
          <a:prstGeom prst="rect">
            <a:avLst/>
          </a:prstGeom>
        </p:spPr>
      </p:pic>
      <p:sp>
        <p:nvSpPr>
          <p:cNvPr id="25" name="Title 33">
            <a:extLst>
              <a:ext uri="{FF2B5EF4-FFF2-40B4-BE49-F238E27FC236}">
                <a16:creationId xmlns:a16="http://schemas.microsoft.com/office/drawing/2014/main" xmlns="" id="{433EBCAF-4086-42E0-8B18-EAF96B35CBAD}"/>
              </a:ext>
            </a:extLst>
          </p:cNvPr>
          <p:cNvSpPr txBox="1">
            <a:spLocks/>
          </p:cNvSpPr>
          <p:nvPr/>
        </p:nvSpPr>
        <p:spPr>
          <a:xfrm>
            <a:off x="1401261" y="505986"/>
            <a:ext cx="9798179" cy="6879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a-GE" sz="3200" b="1" dirty="0">
                <a:solidFill>
                  <a:schemeClr val="accent1">
                    <a:lumMod val="75000"/>
                  </a:schemeClr>
                </a:solidFill>
                <a:latin typeface="Sylfaen" panose="010A0502050306030303" pitchFamily="18" charset="0"/>
              </a:rPr>
              <a:t>მედიატურები და პარტნიორებთან თანამშრომლობა</a:t>
            </a:r>
          </a:p>
        </p:txBody>
      </p:sp>
    </p:spTree>
    <p:extLst>
      <p:ext uri="{BB962C8B-B14F-4D97-AF65-F5344CB8AC3E}">
        <p14:creationId xmlns:p14="http://schemas.microsoft.com/office/powerpoint/2010/main" val="141389659"/>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92BB3E9F-203D-467C-9C7B-5217D4EADF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699" r="25593"/>
          <a:stretch/>
        </p:blipFill>
        <p:spPr>
          <a:xfrm rot="10800000">
            <a:off x="10601900" y="3105177"/>
            <a:ext cx="1590100" cy="2762004"/>
          </a:xfrm>
          <a:prstGeom prst="rect">
            <a:avLst/>
          </a:prstGeom>
        </p:spPr>
      </p:pic>
      <p:pic>
        <p:nvPicPr>
          <p:cNvPr id="11" name="Picture 10">
            <a:extLst>
              <a:ext uri="{FF2B5EF4-FFF2-40B4-BE49-F238E27FC236}">
                <a16:creationId xmlns:a16="http://schemas.microsoft.com/office/drawing/2014/main" xmlns="" id="{0D2387B0-5A9F-4F15-BAB7-4D18AF553D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699" r="25593"/>
          <a:stretch/>
        </p:blipFill>
        <p:spPr>
          <a:xfrm>
            <a:off x="0" y="0"/>
            <a:ext cx="2191389" cy="3806443"/>
          </a:xfrm>
          <a:prstGeom prst="rect">
            <a:avLst/>
          </a:prstGeom>
        </p:spPr>
      </p:pic>
      <p:pic>
        <p:nvPicPr>
          <p:cNvPr id="12" name="Picture 11" descr="C:\Users\user.user-PC\Desktop\bardak\logoebi\logo.png">
            <a:extLst>
              <a:ext uri="{FF2B5EF4-FFF2-40B4-BE49-F238E27FC236}">
                <a16:creationId xmlns:a16="http://schemas.microsoft.com/office/drawing/2014/main" xmlns="" id="{C299EDAD-559E-4442-A065-DFFB195C27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072" y="6331633"/>
            <a:ext cx="1641123" cy="3489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DF6377A3-9F4C-46F0-AB4B-E67AC85AE0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9440" y="5957304"/>
            <a:ext cx="856081" cy="760960"/>
          </a:xfrm>
          <a:prstGeom prst="rect">
            <a:avLst/>
          </a:prstGeom>
        </p:spPr>
      </p:pic>
      <p:sp>
        <p:nvSpPr>
          <p:cNvPr id="3" name="Content Placeholder 2"/>
          <p:cNvSpPr>
            <a:spLocks noGrp="1"/>
          </p:cNvSpPr>
          <p:nvPr>
            <p:ph idx="1"/>
          </p:nvPr>
        </p:nvSpPr>
        <p:spPr>
          <a:xfrm>
            <a:off x="1401261" y="1253331"/>
            <a:ext cx="9516947" cy="4833570"/>
          </a:xfrm>
        </p:spPr>
        <p:txBody>
          <a:bodyPr>
            <a:noAutofit/>
          </a:bodyPr>
          <a:lstStyle/>
          <a:p>
            <a:pPr marL="0" indent="0" algn="just">
              <a:spcBef>
                <a:spcPts val="1800"/>
              </a:spcBef>
              <a:buNone/>
            </a:pPr>
            <a:r>
              <a:rPr lang="ka-GE" sz="2000" dirty="0">
                <a:solidFill>
                  <a:schemeClr val="tx1">
                    <a:lumMod val="85000"/>
                    <a:lumOff val="15000"/>
                  </a:schemeClr>
                </a:solidFill>
              </a:rPr>
              <a:t>შრომის ბაზრისა და დასაქმების სტრატეგია შემუშავებულია საქართველოს კონსტიტუციის,</a:t>
            </a:r>
            <a:r>
              <a:rPr lang="en-US" sz="2000" dirty="0">
                <a:solidFill>
                  <a:schemeClr val="tx1">
                    <a:lumMod val="85000"/>
                    <a:lumOff val="15000"/>
                  </a:schemeClr>
                </a:solidFill>
              </a:rPr>
              <a:t> </a:t>
            </a:r>
            <a:r>
              <a:rPr lang="ka-GE" sz="2000" dirty="0">
                <a:solidFill>
                  <a:schemeClr val="tx1">
                    <a:lumMod val="85000"/>
                    <a:lumOff val="15000"/>
                  </a:schemeClr>
                </a:solidFill>
              </a:rPr>
              <a:t>შესაბამისი სამართლებრივი ჩარჩოსა და შრომის საერთაშორისო ორგანიზაციის კონვენციებისა და შეთანხმების</a:t>
            </a:r>
            <a:r>
              <a:rPr lang="en-US" sz="2000" dirty="0">
                <a:solidFill>
                  <a:schemeClr val="tx1">
                    <a:lumMod val="85000"/>
                    <a:lumOff val="15000"/>
                  </a:schemeClr>
                </a:solidFill>
              </a:rPr>
              <a:t> SDC </a:t>
            </a:r>
            <a:r>
              <a:rPr lang="ka-GE" sz="2000" dirty="0">
                <a:solidFill>
                  <a:schemeClr val="tx1">
                    <a:lumMod val="85000"/>
                    <a:lumOff val="15000"/>
                  </a:schemeClr>
                </a:solidFill>
              </a:rPr>
              <a:t>მიზნების შესაბამისად, რომლებიც ეხება შრომის უფლებებს, დასაქმებას, ანაზღაურებასა და სამუშაო პირობებს. </a:t>
            </a:r>
          </a:p>
          <a:p>
            <a:pPr marL="0" indent="0" algn="just">
              <a:spcBef>
                <a:spcPts val="1800"/>
              </a:spcBef>
              <a:buNone/>
            </a:pPr>
            <a:r>
              <a:rPr lang="ka-GE" sz="2000" dirty="0">
                <a:solidFill>
                  <a:schemeClr val="tx1">
                    <a:lumMod val="85000"/>
                    <a:lumOff val="15000"/>
                  </a:schemeClr>
                </a:solidFill>
              </a:rPr>
              <a:t>არსებული სტრატეგია ხაზს უსვამს სიღარიბის შემცირების მნიშვნელობას უფრო </a:t>
            </a:r>
            <a:r>
              <a:rPr lang="ka-GE" sz="2000" dirty="0" smtClean="0">
                <a:solidFill>
                  <a:schemeClr val="tx1">
                    <a:lumMod val="85000"/>
                    <a:lumOff val="15000"/>
                  </a:schemeClr>
                </a:solidFill>
              </a:rPr>
              <a:t>სამართლიანი, ინკლუზიური </a:t>
            </a:r>
            <a:r>
              <a:rPr lang="ka-GE" sz="2000" dirty="0">
                <a:solidFill>
                  <a:schemeClr val="tx1">
                    <a:lumMod val="85000"/>
                    <a:lumOff val="15000"/>
                  </a:schemeClr>
                </a:solidFill>
              </a:rPr>
              <a:t>საზოგადოების განვითარებას და სიღრმისეული რეფორმების გატარების საჭიროებას, შემდგომი ეკონომიკური ზრდისა და განვითარებისათვის.</a:t>
            </a:r>
            <a:endParaRPr lang="en-US" sz="2000" dirty="0">
              <a:solidFill>
                <a:schemeClr val="tx1">
                  <a:lumMod val="85000"/>
                  <a:lumOff val="15000"/>
                </a:schemeClr>
              </a:solidFill>
            </a:endParaRPr>
          </a:p>
          <a:p>
            <a:pPr marL="0" indent="0" algn="just">
              <a:spcBef>
                <a:spcPts val="1800"/>
              </a:spcBef>
              <a:buNone/>
            </a:pPr>
            <a:r>
              <a:rPr lang="ka-GE" sz="2000" dirty="0">
                <a:solidFill>
                  <a:schemeClr val="tx1">
                    <a:lumMod val="85000"/>
                    <a:lumOff val="15000"/>
                  </a:schemeClr>
                </a:solidFill>
              </a:rPr>
              <a:t>საქართველო გამოირჩევა შრომის საერთაშორისო კონვენციების რატიფიცირების კარგი მონაცემებით. მაგალითად, ქვეყანას რატიფიცირებული აქვს ყველა ფუნდამენტური კონვენცია დასაქმების პოლიტიკის კონვენციის ჩათვლით, რომელიც ყველაზე მეტად შეესაბამება შრომის ბაზრისა და დასაქმების სტრატეგიას. გამოწვევად რჩება, რატიფიცირებიდან განხორციელების სტადიაზე გადასვლის პროცესი. </a:t>
            </a:r>
          </a:p>
        </p:txBody>
      </p:sp>
      <p:sp>
        <p:nvSpPr>
          <p:cNvPr id="14" name="Title 33">
            <a:extLst>
              <a:ext uri="{FF2B5EF4-FFF2-40B4-BE49-F238E27FC236}">
                <a16:creationId xmlns:a16="http://schemas.microsoft.com/office/drawing/2014/main" xmlns="" id="{A32DC23D-14B4-4413-ADA9-6B35ECA81742}"/>
              </a:ext>
            </a:extLst>
          </p:cNvPr>
          <p:cNvSpPr txBox="1">
            <a:spLocks/>
          </p:cNvSpPr>
          <p:nvPr/>
        </p:nvSpPr>
        <p:spPr>
          <a:xfrm>
            <a:off x="1401261" y="492338"/>
            <a:ext cx="9516947" cy="6879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a-GE" sz="3200" b="1" dirty="0">
                <a:solidFill>
                  <a:schemeClr val="accent1">
                    <a:lumMod val="75000"/>
                  </a:schemeClr>
                </a:solidFill>
                <a:latin typeface="Sylfaen" panose="010A0502050306030303" pitchFamily="18" charset="0"/>
              </a:rPr>
              <a:t>შრომის ბაზრისა და დასაქმების სტრატეგია</a:t>
            </a:r>
            <a:endParaRPr lang="en-US" sz="3200" dirty="0">
              <a:solidFill>
                <a:schemeClr val="accent1">
                  <a:lumMod val="75000"/>
                </a:schemeClr>
              </a:solidFill>
              <a:latin typeface="Sylfaen" panose="010A0502050306030303" pitchFamily="18" charset="0"/>
            </a:endParaRPr>
          </a:p>
        </p:txBody>
      </p:sp>
    </p:spTree>
    <p:extLst>
      <p:ext uri="{BB962C8B-B14F-4D97-AF65-F5344CB8AC3E}">
        <p14:creationId xmlns:p14="http://schemas.microsoft.com/office/powerpoint/2010/main" val="1330217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92BB3E9F-203D-467C-9C7B-5217D4EADF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699" r="25593"/>
          <a:stretch/>
        </p:blipFill>
        <p:spPr>
          <a:xfrm rot="10800000">
            <a:off x="10601900" y="3195300"/>
            <a:ext cx="1590100" cy="2762004"/>
          </a:xfrm>
          <a:prstGeom prst="rect">
            <a:avLst/>
          </a:prstGeom>
        </p:spPr>
      </p:pic>
      <p:pic>
        <p:nvPicPr>
          <p:cNvPr id="11" name="Picture 10">
            <a:extLst>
              <a:ext uri="{FF2B5EF4-FFF2-40B4-BE49-F238E27FC236}">
                <a16:creationId xmlns:a16="http://schemas.microsoft.com/office/drawing/2014/main" xmlns="" id="{0D2387B0-5A9F-4F15-BAB7-4D18AF553D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699" r="25593"/>
          <a:stretch/>
        </p:blipFill>
        <p:spPr>
          <a:xfrm>
            <a:off x="0" y="0"/>
            <a:ext cx="2191389" cy="3806443"/>
          </a:xfrm>
          <a:prstGeom prst="rect">
            <a:avLst/>
          </a:prstGeom>
        </p:spPr>
      </p:pic>
      <p:pic>
        <p:nvPicPr>
          <p:cNvPr id="12" name="Picture 11" descr="C:\Users\user.user-PC\Desktop\bardak\logoebi\logo.png">
            <a:extLst>
              <a:ext uri="{FF2B5EF4-FFF2-40B4-BE49-F238E27FC236}">
                <a16:creationId xmlns:a16="http://schemas.microsoft.com/office/drawing/2014/main" xmlns="" id="{C299EDAD-559E-4442-A065-DFFB195C27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072" y="6331633"/>
            <a:ext cx="1641123" cy="3489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DF6377A3-9F4C-46F0-AB4B-E67AC85AE0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9440" y="5957304"/>
            <a:ext cx="856081" cy="760960"/>
          </a:xfrm>
          <a:prstGeom prst="rect">
            <a:avLst/>
          </a:prstGeom>
        </p:spPr>
      </p:pic>
      <p:sp>
        <p:nvSpPr>
          <p:cNvPr id="3" name="Content Placeholder 2"/>
          <p:cNvSpPr>
            <a:spLocks noGrp="1"/>
          </p:cNvSpPr>
          <p:nvPr>
            <p:ph idx="1"/>
          </p:nvPr>
        </p:nvSpPr>
        <p:spPr>
          <a:xfrm>
            <a:off x="1401261" y="1417107"/>
            <a:ext cx="9516947" cy="4833570"/>
          </a:xfrm>
        </p:spPr>
        <p:txBody>
          <a:bodyPr>
            <a:noAutofit/>
          </a:bodyPr>
          <a:lstStyle/>
          <a:p>
            <a:pPr marL="0" indent="0" algn="just">
              <a:spcBef>
                <a:spcPts val="1200"/>
              </a:spcBef>
              <a:spcAft>
                <a:spcPts val="1200"/>
              </a:spcAft>
              <a:buNone/>
            </a:pPr>
            <a:r>
              <a:rPr lang="ka-GE" sz="1900" dirty="0"/>
              <a:t>ევროკავშირთან საქართველოს ფინანსური შეთანხმების - „უნარ-ჩვევების განვითარება შრომის ბაზრის საჭიროებებთან შესაბამისობაში“ (</a:t>
            </a:r>
            <a:r>
              <a:rPr lang="en-US" sz="1900" b="1" dirty="0">
                <a:solidFill>
                  <a:schemeClr val="accent1">
                    <a:lumMod val="75000"/>
                  </a:schemeClr>
                </a:solidFill>
              </a:rPr>
              <a:t>Skills Development and Matching for Labor Market Needs</a:t>
            </a:r>
            <a:r>
              <a:rPr lang="en-US" sz="1900" dirty="0"/>
              <a:t>) </a:t>
            </a:r>
            <a:r>
              <a:rPr lang="ka-GE" sz="1900" dirty="0"/>
              <a:t>- თანახმად, ახალი სერვის მოდელი  ეტაობრივად უნდა დაინერგოს მთლიანად ქვეყნის მასშტაბით, დასქმების ხელშემწყობი სერვისებისა და პროგრმების უფრო მეტად, ხარისხიანად და დროულად მიწოდების მიზნით, როგორც სამუშაოს მაძიებლისთვის, ასევე დამსაქმებლის მოთხოვნების გათვალისწინებით. </a:t>
            </a:r>
          </a:p>
          <a:p>
            <a:pPr marL="0" indent="0" algn="just">
              <a:spcBef>
                <a:spcPts val="600"/>
              </a:spcBef>
              <a:spcAft>
                <a:spcPts val="600"/>
              </a:spcAft>
              <a:buNone/>
            </a:pPr>
            <a:r>
              <a:rPr lang="ka-GE" sz="1900" dirty="0"/>
              <a:t>ასევე, საჭიროა:</a:t>
            </a:r>
          </a:p>
          <a:p>
            <a:pPr indent="-457200" algn="just">
              <a:spcBef>
                <a:spcPts val="600"/>
              </a:spcBef>
              <a:buFont typeface="Wingdings" panose="05000000000000000000" pitchFamily="2" charset="2"/>
              <a:buChar char="v"/>
            </a:pPr>
            <a:r>
              <a:rPr lang="en-US" sz="1900" b="1" dirty="0">
                <a:solidFill>
                  <a:schemeClr val="accent1">
                    <a:lumMod val="75000"/>
                  </a:schemeClr>
                </a:solidFill>
              </a:rPr>
              <a:t>WORKNET</a:t>
            </a:r>
            <a:r>
              <a:rPr lang="en-US" sz="1900" dirty="0"/>
              <a:t>-</a:t>
            </a:r>
            <a:r>
              <a:rPr lang="ka-GE" sz="1900" dirty="0"/>
              <a:t>ის განვითარება და ადაპტირება შშმ პირებისთვის;</a:t>
            </a:r>
          </a:p>
          <a:p>
            <a:pPr indent="-457200" algn="just">
              <a:spcBef>
                <a:spcPts val="600"/>
              </a:spcBef>
              <a:spcAft>
                <a:spcPts val="1200"/>
              </a:spcAft>
              <a:buClr>
                <a:schemeClr val="accent1">
                  <a:lumMod val="75000"/>
                </a:schemeClr>
              </a:buClr>
              <a:buFont typeface="Wingdings" panose="05000000000000000000" pitchFamily="2" charset="2"/>
              <a:buChar char="v"/>
            </a:pPr>
            <a:r>
              <a:rPr lang="ka-GE" sz="1900" dirty="0"/>
              <a:t>კომუნიკაციის სტრატეგიის განვითარება და პიარ კამპანიის გააქტიურება.</a:t>
            </a:r>
          </a:p>
          <a:p>
            <a:pPr marL="0" indent="0" algn="just">
              <a:spcBef>
                <a:spcPts val="600"/>
              </a:spcBef>
              <a:buNone/>
            </a:pPr>
            <a:r>
              <a:rPr lang="ka-GE" sz="1900" dirty="0"/>
              <a:t>დღეის მდგომარეობით, ახალი სერვის მოდელი დანერგილია </a:t>
            </a:r>
            <a:r>
              <a:rPr lang="ka-GE" sz="1900" b="1" dirty="0">
                <a:solidFill>
                  <a:schemeClr val="accent1">
                    <a:lumMod val="75000"/>
                  </a:schemeClr>
                </a:solidFill>
              </a:rPr>
              <a:t>15</a:t>
            </a:r>
            <a:r>
              <a:rPr lang="ka-GE" sz="1900" dirty="0"/>
              <a:t> ტერიტორიულ ერთეულში: </a:t>
            </a:r>
            <a:r>
              <a:rPr lang="ka-GE" sz="1900" b="1" dirty="0">
                <a:solidFill>
                  <a:schemeClr val="accent1">
                    <a:lumMod val="75000"/>
                  </a:schemeClr>
                </a:solidFill>
              </a:rPr>
              <a:t>თბილისი</a:t>
            </a:r>
            <a:r>
              <a:rPr lang="ka-GE" sz="1900" dirty="0"/>
              <a:t> - </a:t>
            </a:r>
            <a:r>
              <a:rPr lang="ka-GE" sz="1900" b="1" dirty="0">
                <a:solidFill>
                  <a:schemeClr val="accent1">
                    <a:lumMod val="75000"/>
                  </a:schemeClr>
                </a:solidFill>
              </a:rPr>
              <a:t>1</a:t>
            </a:r>
            <a:r>
              <a:rPr lang="ka-GE" sz="1900" dirty="0"/>
              <a:t> საქალაქო და </a:t>
            </a:r>
            <a:r>
              <a:rPr lang="ka-GE" sz="1900" b="1" dirty="0">
                <a:solidFill>
                  <a:schemeClr val="accent1">
                    <a:lumMod val="75000"/>
                  </a:schemeClr>
                </a:solidFill>
              </a:rPr>
              <a:t>5</a:t>
            </a:r>
            <a:r>
              <a:rPr lang="ka-GE" sz="1900" dirty="0"/>
              <a:t> სერვის ცენტრი; </a:t>
            </a:r>
            <a:r>
              <a:rPr lang="ka-GE" sz="1900" b="1" dirty="0">
                <a:solidFill>
                  <a:schemeClr val="accent1">
                    <a:lumMod val="75000"/>
                  </a:schemeClr>
                </a:solidFill>
              </a:rPr>
              <a:t>იმერეთი</a:t>
            </a:r>
            <a:r>
              <a:rPr lang="ka-GE" sz="1900" dirty="0"/>
              <a:t> - </a:t>
            </a:r>
            <a:r>
              <a:rPr lang="ka-GE" sz="1900" b="1" dirty="0">
                <a:solidFill>
                  <a:schemeClr val="accent1">
                    <a:lumMod val="75000"/>
                  </a:schemeClr>
                </a:solidFill>
              </a:rPr>
              <a:t>4</a:t>
            </a:r>
            <a:r>
              <a:rPr lang="ka-GE" sz="1900" dirty="0"/>
              <a:t> სერვის ცენტრი; </a:t>
            </a:r>
            <a:r>
              <a:rPr lang="ka-GE" sz="1900" b="1" dirty="0">
                <a:solidFill>
                  <a:schemeClr val="accent1">
                    <a:lumMod val="75000"/>
                  </a:schemeClr>
                </a:solidFill>
              </a:rPr>
              <a:t>სამეგრელო-ზემო სვანეთი </a:t>
            </a:r>
            <a:r>
              <a:rPr lang="ka-GE" sz="1900" dirty="0"/>
              <a:t>- </a:t>
            </a:r>
            <a:r>
              <a:rPr lang="ka-GE" sz="1900" b="1" dirty="0">
                <a:solidFill>
                  <a:schemeClr val="accent1">
                    <a:lumMod val="75000"/>
                  </a:schemeClr>
                </a:solidFill>
              </a:rPr>
              <a:t>3</a:t>
            </a:r>
            <a:r>
              <a:rPr lang="ka-GE" sz="1900" dirty="0"/>
              <a:t> სერვის ცენტრი; </a:t>
            </a:r>
            <a:r>
              <a:rPr lang="ka-GE" sz="1900" b="1" dirty="0">
                <a:solidFill>
                  <a:schemeClr val="accent1">
                    <a:lumMod val="75000"/>
                  </a:schemeClr>
                </a:solidFill>
              </a:rPr>
              <a:t>კახეთი</a:t>
            </a:r>
            <a:r>
              <a:rPr lang="ka-GE" sz="1900" dirty="0"/>
              <a:t> - </a:t>
            </a:r>
            <a:r>
              <a:rPr lang="ka-GE" sz="1900" b="1" dirty="0">
                <a:solidFill>
                  <a:schemeClr val="accent1">
                    <a:lumMod val="75000"/>
                  </a:schemeClr>
                </a:solidFill>
              </a:rPr>
              <a:t>3</a:t>
            </a:r>
            <a:r>
              <a:rPr lang="ka-GE" sz="1900" dirty="0"/>
              <a:t> სერვის ცენტრი;</a:t>
            </a:r>
          </a:p>
          <a:p>
            <a:pPr marL="0" indent="0" algn="just">
              <a:spcBef>
                <a:spcPts val="1200"/>
              </a:spcBef>
              <a:buClr>
                <a:schemeClr val="accent1">
                  <a:lumMod val="75000"/>
                </a:schemeClr>
              </a:buClr>
              <a:buNone/>
            </a:pPr>
            <a:endParaRPr lang="ka-GE" sz="1800" dirty="0"/>
          </a:p>
          <a:p>
            <a:pPr marL="0" indent="0" algn="just">
              <a:spcBef>
                <a:spcPts val="1800"/>
              </a:spcBef>
              <a:buNone/>
            </a:pPr>
            <a:endParaRPr lang="ka-GE" sz="2000" dirty="0">
              <a:solidFill>
                <a:schemeClr val="tx1">
                  <a:lumMod val="85000"/>
                  <a:lumOff val="15000"/>
                </a:schemeClr>
              </a:solidFill>
            </a:endParaRPr>
          </a:p>
          <a:p>
            <a:pPr marL="0" indent="0" algn="just">
              <a:spcBef>
                <a:spcPts val="1800"/>
              </a:spcBef>
              <a:buNone/>
            </a:pPr>
            <a:endParaRPr lang="en-US" sz="2000" dirty="0">
              <a:solidFill>
                <a:schemeClr val="tx1">
                  <a:lumMod val="85000"/>
                  <a:lumOff val="15000"/>
                </a:schemeClr>
              </a:solidFill>
            </a:endParaRPr>
          </a:p>
        </p:txBody>
      </p:sp>
      <p:sp>
        <p:nvSpPr>
          <p:cNvPr id="14" name="Title 33">
            <a:extLst>
              <a:ext uri="{FF2B5EF4-FFF2-40B4-BE49-F238E27FC236}">
                <a16:creationId xmlns:a16="http://schemas.microsoft.com/office/drawing/2014/main" xmlns="" id="{A32DC23D-14B4-4413-ADA9-6B35ECA81742}"/>
              </a:ext>
            </a:extLst>
          </p:cNvPr>
          <p:cNvSpPr txBox="1">
            <a:spLocks/>
          </p:cNvSpPr>
          <p:nvPr/>
        </p:nvSpPr>
        <p:spPr>
          <a:xfrm>
            <a:off x="1401261" y="492338"/>
            <a:ext cx="9516947" cy="6879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a-GE" sz="3200" b="1" dirty="0">
                <a:solidFill>
                  <a:schemeClr val="accent1">
                    <a:lumMod val="75000"/>
                  </a:schemeClr>
                </a:solidFill>
                <a:latin typeface="Sylfaen" panose="010A0502050306030303" pitchFamily="18" charset="0"/>
              </a:rPr>
              <a:t>შრომის ბაზრისა და დასაქმების სტრატეგია</a:t>
            </a:r>
            <a:endParaRPr lang="en-US" sz="3200" dirty="0">
              <a:solidFill>
                <a:schemeClr val="accent1">
                  <a:lumMod val="75000"/>
                </a:schemeClr>
              </a:solidFill>
              <a:latin typeface="Sylfaen" panose="010A0502050306030303" pitchFamily="18" charset="0"/>
            </a:endParaRPr>
          </a:p>
        </p:txBody>
      </p:sp>
    </p:spTree>
    <p:extLst>
      <p:ext uri="{BB962C8B-B14F-4D97-AF65-F5344CB8AC3E}">
        <p14:creationId xmlns:p14="http://schemas.microsoft.com/office/powerpoint/2010/main" val="513752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92BB3E9F-203D-467C-9C7B-5217D4EADF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699" r="25593"/>
          <a:stretch/>
        </p:blipFill>
        <p:spPr>
          <a:xfrm rot="10800000">
            <a:off x="10601900" y="3195300"/>
            <a:ext cx="1590100" cy="2762004"/>
          </a:xfrm>
          <a:prstGeom prst="rect">
            <a:avLst/>
          </a:prstGeom>
        </p:spPr>
      </p:pic>
      <p:pic>
        <p:nvPicPr>
          <p:cNvPr id="11" name="Picture 10">
            <a:extLst>
              <a:ext uri="{FF2B5EF4-FFF2-40B4-BE49-F238E27FC236}">
                <a16:creationId xmlns:a16="http://schemas.microsoft.com/office/drawing/2014/main" xmlns="" id="{0D2387B0-5A9F-4F15-BAB7-4D18AF553D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699" r="25593"/>
          <a:stretch/>
        </p:blipFill>
        <p:spPr>
          <a:xfrm>
            <a:off x="0" y="0"/>
            <a:ext cx="2191389" cy="3806443"/>
          </a:xfrm>
          <a:prstGeom prst="rect">
            <a:avLst/>
          </a:prstGeom>
        </p:spPr>
      </p:pic>
      <p:pic>
        <p:nvPicPr>
          <p:cNvPr id="12" name="Picture 11" descr="C:\Users\user.user-PC\Desktop\bardak\logoebi\logo.png">
            <a:extLst>
              <a:ext uri="{FF2B5EF4-FFF2-40B4-BE49-F238E27FC236}">
                <a16:creationId xmlns:a16="http://schemas.microsoft.com/office/drawing/2014/main" xmlns="" id="{C299EDAD-559E-4442-A065-DFFB195C27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072" y="6331633"/>
            <a:ext cx="1641123" cy="3489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DF6377A3-9F4C-46F0-AB4B-E67AC85AE0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9440" y="5957304"/>
            <a:ext cx="856081" cy="760960"/>
          </a:xfrm>
          <a:prstGeom prst="rect">
            <a:avLst/>
          </a:prstGeom>
        </p:spPr>
      </p:pic>
      <p:sp>
        <p:nvSpPr>
          <p:cNvPr id="3" name="Content Placeholder 2"/>
          <p:cNvSpPr>
            <a:spLocks noGrp="1"/>
          </p:cNvSpPr>
          <p:nvPr>
            <p:ph idx="1"/>
          </p:nvPr>
        </p:nvSpPr>
        <p:spPr>
          <a:xfrm>
            <a:off x="1401261" y="1417107"/>
            <a:ext cx="9516947" cy="4833570"/>
          </a:xfrm>
        </p:spPr>
        <p:txBody>
          <a:bodyPr>
            <a:noAutofit/>
          </a:bodyPr>
          <a:lstStyle/>
          <a:p>
            <a:pPr marL="0" indent="0" algn="just">
              <a:buNone/>
            </a:pPr>
            <a:r>
              <a:rPr lang="ka-GE" sz="1900" dirty="0"/>
              <a:t>საქართველოს მთავრობის </a:t>
            </a:r>
            <a:r>
              <a:rPr lang="ka-GE" sz="1900" b="1" dirty="0">
                <a:solidFill>
                  <a:schemeClr val="accent1">
                    <a:lumMod val="75000"/>
                  </a:schemeClr>
                </a:solidFill>
              </a:rPr>
              <a:t>2019</a:t>
            </a:r>
            <a:r>
              <a:rPr lang="ka-GE" sz="1900" dirty="0"/>
              <a:t> წლის </a:t>
            </a:r>
            <a:r>
              <a:rPr lang="ka-GE" sz="1900" b="1" dirty="0">
                <a:solidFill>
                  <a:schemeClr val="accent1">
                    <a:lumMod val="75000"/>
                  </a:schemeClr>
                </a:solidFill>
              </a:rPr>
              <a:t>10</a:t>
            </a:r>
            <a:r>
              <a:rPr lang="ka-GE" sz="1900" dirty="0"/>
              <a:t> ოქტომბრის </a:t>
            </a:r>
            <a:r>
              <a:rPr lang="en-US" sz="1900" b="1" dirty="0">
                <a:solidFill>
                  <a:schemeClr val="accent1">
                    <a:lumMod val="75000"/>
                  </a:schemeClr>
                </a:solidFill>
              </a:rPr>
              <a:t>N487</a:t>
            </a:r>
            <a:r>
              <a:rPr lang="en-US" sz="1900" dirty="0"/>
              <a:t> </a:t>
            </a:r>
            <a:r>
              <a:rPr lang="ka-GE" sz="1900" dirty="0"/>
              <a:t>დადგენილების საფუძველზე იქმნება ახალი ,,დასაქმების ხელშეწყობის სახელმწიფო სააგენტო“. რის შესაბამისადაც, </a:t>
            </a:r>
            <a:r>
              <a:rPr lang="ka-GE" sz="1900" b="1" dirty="0">
                <a:solidFill>
                  <a:schemeClr val="accent1">
                    <a:lumMod val="75000"/>
                  </a:schemeClr>
                </a:solidFill>
              </a:rPr>
              <a:t>2019</a:t>
            </a:r>
            <a:r>
              <a:rPr lang="ka-GE" sz="1900" dirty="0"/>
              <a:t> წელს დაიგეგმა და განხორციელდა, სოციალური მომსახურების სააგენტოს რეორგანიზაცია და დასაქმების პროგრამების დეპარტამენტის სააგენტოსგან გამოყოფა, რაც გულისხმობს ცალკე საჯარო სამართლის იურიდიული პირის (სსიპ) შექმნას. </a:t>
            </a:r>
          </a:p>
          <a:p>
            <a:pPr marL="0" indent="0" algn="just">
              <a:buNone/>
            </a:pPr>
            <a:r>
              <a:rPr lang="ka-GE" sz="1900" dirty="0"/>
              <a:t>ყოველივე ეს კი, გვაძლევს იმედს, რომ მომავალ წელს, კიდევ უფრო მეტი, დასაქმების შედეგზე ორიენტირებული პროექტით და მაჩვენებლით წარვსდგებით თქვენს წინაშე.</a:t>
            </a:r>
          </a:p>
          <a:p>
            <a:pPr marL="0" indent="0" algn="just">
              <a:buNone/>
            </a:pPr>
            <a:r>
              <a:rPr lang="ka-GE" sz="1900" dirty="0">
                <a:solidFill>
                  <a:schemeClr val="tx1">
                    <a:lumMod val="85000"/>
                    <a:lumOff val="15000"/>
                  </a:schemeClr>
                </a:solidFill>
              </a:rPr>
              <a:t>სტრატეგია ავითარებს ფუნდამენტურ პრინციპებს, რომლებიც </a:t>
            </a:r>
            <a:r>
              <a:rPr lang="ka-GE" sz="1900" b="1" dirty="0">
                <a:solidFill>
                  <a:schemeClr val="accent1">
                    <a:lumMod val="75000"/>
                  </a:schemeClr>
                </a:solidFill>
              </a:rPr>
              <a:t>2023</a:t>
            </a:r>
            <a:r>
              <a:rPr lang="ka-GE" sz="1900" dirty="0">
                <a:solidFill>
                  <a:schemeClr val="tx1">
                    <a:lumMod val="85000"/>
                    <a:lumOff val="15000"/>
                  </a:schemeClr>
                </a:solidFill>
              </a:rPr>
              <a:t> წლისთვის შევსებულია კონკრეტული ამოცანებითა და პრიორიტეტებით. სტრატეგია წარმატებით ვერ განხორციელდება მხოლოდ ერთი სამინისტროს მიერ. დოკუმენტის შესრულება მოითხოვს მთავრობის ყველა სამინისტროსა და სააგენტოს, დამსაქმებელთა, დასაქმებულთა და მათ წარმომადგენელთა, ასევე სამოქალაქო საზოგადოების აქტიურ ჩართულობას, რათა ყველამ ერთად მივიღოთ რეალური შედეგი და საგრძნობლად შევამციროთ ჩვენს ქვეყანაში უმუშევართა რაოდენობა.</a:t>
            </a:r>
          </a:p>
        </p:txBody>
      </p:sp>
      <p:sp>
        <p:nvSpPr>
          <p:cNvPr id="14" name="Title 33">
            <a:extLst>
              <a:ext uri="{FF2B5EF4-FFF2-40B4-BE49-F238E27FC236}">
                <a16:creationId xmlns:a16="http://schemas.microsoft.com/office/drawing/2014/main" xmlns="" id="{A32DC23D-14B4-4413-ADA9-6B35ECA81742}"/>
              </a:ext>
            </a:extLst>
          </p:cNvPr>
          <p:cNvSpPr txBox="1">
            <a:spLocks/>
          </p:cNvSpPr>
          <p:nvPr/>
        </p:nvSpPr>
        <p:spPr>
          <a:xfrm>
            <a:off x="1401261" y="492338"/>
            <a:ext cx="9516947" cy="6879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a-GE" sz="3200" b="1" dirty="0">
                <a:solidFill>
                  <a:schemeClr val="accent1">
                    <a:lumMod val="75000"/>
                  </a:schemeClr>
                </a:solidFill>
                <a:latin typeface="Sylfaen" panose="010A0502050306030303" pitchFamily="18" charset="0"/>
              </a:rPr>
              <a:t>შრომის ბაზრისა და დასაქმების სტრატეგია</a:t>
            </a:r>
            <a:endParaRPr lang="en-US" sz="3200" dirty="0">
              <a:solidFill>
                <a:schemeClr val="accent1">
                  <a:lumMod val="75000"/>
                </a:schemeClr>
              </a:solidFill>
              <a:latin typeface="Sylfaen" panose="010A0502050306030303" pitchFamily="18" charset="0"/>
            </a:endParaRPr>
          </a:p>
        </p:txBody>
      </p:sp>
    </p:spTree>
    <p:extLst>
      <p:ext uri="{BB962C8B-B14F-4D97-AF65-F5344CB8AC3E}">
        <p14:creationId xmlns:p14="http://schemas.microsoft.com/office/powerpoint/2010/main" val="1663830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9DD72812-307F-40F3-B554-B0DF3C5C47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699" r="25593"/>
          <a:stretch/>
        </p:blipFill>
        <p:spPr>
          <a:xfrm rot="10800000">
            <a:off x="10601900" y="3195300"/>
            <a:ext cx="1590100" cy="2762004"/>
          </a:xfrm>
          <a:prstGeom prst="rect">
            <a:avLst/>
          </a:prstGeom>
        </p:spPr>
      </p:pic>
      <p:pic>
        <p:nvPicPr>
          <p:cNvPr id="14" name="Picture 13">
            <a:extLst>
              <a:ext uri="{FF2B5EF4-FFF2-40B4-BE49-F238E27FC236}">
                <a16:creationId xmlns:a16="http://schemas.microsoft.com/office/drawing/2014/main" xmlns="" id="{27AC9B8A-C8C4-42F8-B008-597E795C1F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699" r="25593"/>
          <a:stretch/>
        </p:blipFill>
        <p:spPr>
          <a:xfrm>
            <a:off x="0" y="0"/>
            <a:ext cx="2191389" cy="3806443"/>
          </a:xfrm>
          <a:prstGeom prst="rect">
            <a:avLst/>
          </a:prstGeom>
        </p:spPr>
      </p:pic>
      <p:pic>
        <p:nvPicPr>
          <p:cNvPr id="15" name="Picture 14" descr="C:\Users\user.user-PC\Desktop\bardak\logoebi\logo.png">
            <a:extLst>
              <a:ext uri="{FF2B5EF4-FFF2-40B4-BE49-F238E27FC236}">
                <a16:creationId xmlns:a16="http://schemas.microsoft.com/office/drawing/2014/main" xmlns="" id="{D46634AA-3C5D-498A-9117-26565E658A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072" y="6331633"/>
            <a:ext cx="1641123" cy="3489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xmlns="" id="{7503C7D9-DA63-43C1-9134-9EA447577C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9440" y="5957304"/>
            <a:ext cx="856081" cy="760960"/>
          </a:xfrm>
          <a:prstGeom prst="rect">
            <a:avLst/>
          </a:prstGeom>
        </p:spPr>
      </p:pic>
      <p:sp>
        <p:nvSpPr>
          <p:cNvPr id="3" name="Content Placeholder 2"/>
          <p:cNvSpPr>
            <a:spLocks noGrp="1"/>
          </p:cNvSpPr>
          <p:nvPr>
            <p:ph idx="1"/>
          </p:nvPr>
        </p:nvSpPr>
        <p:spPr>
          <a:xfrm>
            <a:off x="1401260" y="1268761"/>
            <a:ext cx="9516947" cy="4525963"/>
          </a:xfrm>
        </p:spPr>
        <p:txBody>
          <a:bodyPr>
            <a:normAutofit/>
          </a:bodyPr>
          <a:lstStyle/>
          <a:p>
            <a:pPr marL="0" indent="0" algn="just">
              <a:spcBef>
                <a:spcPts val="1800"/>
              </a:spcBef>
              <a:buNone/>
            </a:pPr>
            <a:r>
              <a:rPr lang="en-US" sz="1800" b="1" dirty="0">
                <a:solidFill>
                  <a:schemeClr val="accent1">
                    <a:lumMod val="75000"/>
                  </a:schemeClr>
                </a:solidFill>
              </a:rPr>
              <a:t>2018</a:t>
            </a:r>
            <a:r>
              <a:rPr lang="ka-GE" sz="1800" dirty="0">
                <a:solidFill>
                  <a:schemeClr val="accent1">
                    <a:lumMod val="75000"/>
                  </a:schemeClr>
                </a:solidFill>
              </a:rPr>
              <a:t> </a:t>
            </a:r>
            <a:r>
              <a:rPr lang="ka-GE" sz="1800" dirty="0">
                <a:solidFill>
                  <a:schemeClr val="tx1">
                    <a:lumMod val="95000"/>
                    <a:lumOff val="5000"/>
                  </a:schemeClr>
                </a:solidFill>
              </a:rPr>
              <a:t>წლის საუკეთესო დამსაქმებლის ტიტულით დაჯილდოვდა </a:t>
            </a:r>
            <a:r>
              <a:rPr lang="ka-GE" sz="1800" b="1" dirty="0">
                <a:solidFill>
                  <a:schemeClr val="accent1">
                    <a:lumMod val="75000"/>
                  </a:schemeClr>
                </a:solidFill>
              </a:rPr>
              <a:t>5</a:t>
            </a:r>
            <a:r>
              <a:rPr lang="ka-GE" sz="1800" dirty="0">
                <a:solidFill>
                  <a:schemeClr val="tx1">
                    <a:lumMod val="95000"/>
                    <a:lumOff val="5000"/>
                  </a:schemeClr>
                </a:solidFill>
              </a:rPr>
              <a:t> კომპანია: ნიკორა ტრეიდი, ჯეოტურანი, აგროჰაბი, გრინვეის ჯორჯია</a:t>
            </a:r>
            <a:r>
              <a:rPr lang="en-US" sz="1800" dirty="0">
                <a:solidFill>
                  <a:schemeClr val="tx1">
                    <a:lumMod val="95000"/>
                    <a:lumOff val="5000"/>
                  </a:schemeClr>
                </a:solidFill>
              </a:rPr>
              <a:t> </a:t>
            </a:r>
            <a:r>
              <a:rPr lang="ka-GE" sz="1800" dirty="0">
                <a:solidFill>
                  <a:schemeClr val="tx1">
                    <a:lumMod val="95000"/>
                    <a:lumOff val="5000"/>
                  </a:schemeClr>
                </a:solidFill>
              </a:rPr>
              <a:t>და ჰიპერმარკეტების ქსელი კარფური. </a:t>
            </a:r>
          </a:p>
          <a:p>
            <a:pPr marL="0" indent="0" algn="just">
              <a:spcBef>
                <a:spcPts val="1800"/>
              </a:spcBef>
              <a:buNone/>
            </a:pPr>
            <a:r>
              <a:rPr lang="en-US" sz="1800" b="1" dirty="0">
                <a:solidFill>
                  <a:schemeClr val="accent1">
                    <a:lumMod val="75000"/>
                  </a:schemeClr>
                </a:solidFill>
              </a:rPr>
              <a:t>2018</a:t>
            </a:r>
            <a:r>
              <a:rPr lang="ka-GE" sz="1800" b="1" dirty="0">
                <a:solidFill>
                  <a:srgbClr val="2479B2"/>
                </a:solidFill>
              </a:rPr>
              <a:t> </a:t>
            </a:r>
            <a:r>
              <a:rPr lang="ka-GE" sz="1800" dirty="0">
                <a:solidFill>
                  <a:schemeClr val="tx1">
                    <a:lumMod val="95000"/>
                    <a:lumOff val="5000"/>
                  </a:schemeClr>
                </a:solidFill>
              </a:rPr>
              <a:t>წლის საუკეთესო პარტნიორები გახდნენ: თბილისის საკრებულოს თავმჯდომარე გიორგი ტყემალაძე; ჩუღურეთის რაიონის მაჟორიტარი დეპუტატი რიმა ბერაძე; შპს საზოგადოებრივი კოლეჯი პანაცეა; სსიპ საზოგადოებრივი კოლეჯი მერმისი; შპს ბიზნესისა და ტექნოლოგიების აკადემია. </a:t>
            </a:r>
          </a:p>
          <a:p>
            <a:pPr marL="0" indent="0" algn="ctr">
              <a:buNone/>
            </a:pPr>
            <a:endParaRPr lang="ka-GE" sz="1800" dirty="0">
              <a:solidFill>
                <a:schemeClr val="tx1">
                  <a:lumMod val="95000"/>
                  <a:lumOff val="5000"/>
                </a:schemeClr>
              </a:solidFill>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1545" y="3625264"/>
            <a:ext cx="4076769" cy="2717182"/>
          </a:xfrm>
          <a:prstGeom prst="rect">
            <a:avLst/>
          </a:prstGeom>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7065" t="5300" r="4621" b="4597"/>
          <a:stretch/>
        </p:blipFill>
        <p:spPr>
          <a:xfrm>
            <a:off x="6188364" y="3625264"/>
            <a:ext cx="3995856" cy="2717182"/>
          </a:xfrm>
          <a:prstGeom prst="rect">
            <a:avLst/>
          </a:prstGeom>
        </p:spPr>
      </p:pic>
      <p:sp>
        <p:nvSpPr>
          <p:cNvPr id="11" name="Title 33">
            <a:extLst>
              <a:ext uri="{FF2B5EF4-FFF2-40B4-BE49-F238E27FC236}">
                <a16:creationId xmlns:a16="http://schemas.microsoft.com/office/drawing/2014/main" xmlns="" id="{C2B30771-9E32-44D8-A750-59A6C2B74A92}"/>
              </a:ext>
            </a:extLst>
          </p:cNvPr>
          <p:cNvSpPr txBox="1">
            <a:spLocks/>
          </p:cNvSpPr>
          <p:nvPr/>
        </p:nvSpPr>
        <p:spPr>
          <a:xfrm>
            <a:off x="1401261" y="492338"/>
            <a:ext cx="9516947" cy="6879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a-GE" sz="3200" b="1" dirty="0">
                <a:solidFill>
                  <a:schemeClr val="accent1">
                    <a:lumMod val="75000"/>
                  </a:schemeClr>
                </a:solidFill>
                <a:latin typeface="Sylfaen" panose="010A0502050306030303" pitchFamily="18" charset="0"/>
              </a:rPr>
              <a:t>2018 წლის შემაჯამებელი კონფერენცია</a:t>
            </a:r>
            <a:endParaRPr lang="en-US" sz="3200" dirty="0">
              <a:solidFill>
                <a:schemeClr val="accent1">
                  <a:lumMod val="75000"/>
                </a:schemeClr>
              </a:solidFill>
              <a:latin typeface="Sylfaen" panose="010A0502050306030303" pitchFamily="18" charset="0"/>
            </a:endParaRPr>
          </a:p>
        </p:txBody>
      </p:sp>
    </p:spTree>
    <p:extLst>
      <p:ext uri="{BB962C8B-B14F-4D97-AF65-F5344CB8AC3E}">
        <p14:creationId xmlns:p14="http://schemas.microsoft.com/office/powerpoint/2010/main" val="654476433"/>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153B4BF6-7153-466C-BDEA-52D9CA4CEE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699" r="25593"/>
          <a:stretch/>
        </p:blipFill>
        <p:spPr>
          <a:xfrm rot="10800000">
            <a:off x="10601900" y="3195300"/>
            <a:ext cx="1590100" cy="2762004"/>
          </a:xfrm>
          <a:prstGeom prst="rect">
            <a:avLst/>
          </a:prstGeom>
        </p:spPr>
      </p:pic>
      <p:pic>
        <p:nvPicPr>
          <p:cNvPr id="13" name="Picture 12">
            <a:extLst>
              <a:ext uri="{FF2B5EF4-FFF2-40B4-BE49-F238E27FC236}">
                <a16:creationId xmlns:a16="http://schemas.microsoft.com/office/drawing/2014/main" xmlns="" id="{709BE11D-EC18-4E15-85D1-59B315C702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699" r="25593"/>
          <a:stretch/>
        </p:blipFill>
        <p:spPr>
          <a:xfrm>
            <a:off x="0" y="0"/>
            <a:ext cx="2191389" cy="3806443"/>
          </a:xfrm>
          <a:prstGeom prst="rect">
            <a:avLst/>
          </a:prstGeom>
        </p:spPr>
      </p:pic>
      <p:pic>
        <p:nvPicPr>
          <p:cNvPr id="14" name="Picture 13" descr="C:\Users\user.user-PC\Desktop\bardak\logoebi\logo.png">
            <a:extLst>
              <a:ext uri="{FF2B5EF4-FFF2-40B4-BE49-F238E27FC236}">
                <a16:creationId xmlns:a16="http://schemas.microsoft.com/office/drawing/2014/main" xmlns="" id="{AF5FE0EC-2A79-4A0A-8D83-1C44C9521D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072" y="6331633"/>
            <a:ext cx="1641123" cy="3489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xmlns="" id="{448C9EE0-C8DA-4B7B-AD5D-74D48E284E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9440" y="5957304"/>
            <a:ext cx="856081" cy="760960"/>
          </a:xfrm>
          <a:prstGeom prst="rect">
            <a:avLst/>
          </a:prstGeom>
        </p:spPr>
      </p:pic>
      <p:sp>
        <p:nvSpPr>
          <p:cNvPr id="3" name="Content Placeholder 2"/>
          <p:cNvSpPr>
            <a:spLocks noGrp="1"/>
          </p:cNvSpPr>
          <p:nvPr>
            <p:ph idx="1"/>
          </p:nvPr>
        </p:nvSpPr>
        <p:spPr>
          <a:xfrm>
            <a:off x="1401261" y="1364607"/>
            <a:ext cx="9516946" cy="4525963"/>
          </a:xfrm>
        </p:spPr>
        <p:txBody>
          <a:bodyPr>
            <a:normAutofit/>
          </a:bodyPr>
          <a:lstStyle/>
          <a:p>
            <a:pPr marL="0" indent="0" algn="just">
              <a:spcBef>
                <a:spcPts val="1800"/>
              </a:spcBef>
              <a:buNone/>
            </a:pPr>
            <a:r>
              <a:rPr lang="ka-GE" sz="1800" dirty="0">
                <a:solidFill>
                  <a:schemeClr val="tx1">
                    <a:lumMod val="85000"/>
                    <a:lumOff val="15000"/>
                  </a:schemeClr>
                </a:solidFill>
              </a:rPr>
              <a:t>დეპარტამენტს ტრადიციად აქვს ქცეული წლის საუკეთესო პარტნიორებისა და დამსაქმებლების გამოვლენა, რომლებსაც გადაეცემათ სოციალური მომსახურების სააგენტოს ლოგოს მიხედვით შექმნილი სპეციალური ჯილდო და სიგელი.</a:t>
            </a:r>
          </a:p>
          <a:p>
            <a:pPr marL="0" indent="0" algn="just">
              <a:spcBef>
                <a:spcPts val="1800"/>
              </a:spcBef>
              <a:buNone/>
            </a:pPr>
            <a:r>
              <a:rPr lang="ka-GE" sz="1800" dirty="0">
                <a:solidFill>
                  <a:schemeClr val="tx1">
                    <a:lumMod val="85000"/>
                    <a:lumOff val="15000"/>
                  </a:schemeClr>
                </a:solidFill>
              </a:rPr>
              <a:t>მიმდინარე წელსაც გამოვლენილია </a:t>
            </a:r>
            <a:r>
              <a:rPr lang="ka-GE" sz="1800" b="1" dirty="0">
                <a:solidFill>
                  <a:schemeClr val="accent1">
                    <a:lumMod val="75000"/>
                  </a:schemeClr>
                </a:solidFill>
              </a:rPr>
              <a:t>5 საუკეთესო პატრნიორი </a:t>
            </a:r>
            <a:r>
              <a:rPr lang="ka-GE" sz="1800" dirty="0">
                <a:solidFill>
                  <a:schemeClr val="tx1">
                    <a:lumMod val="85000"/>
                    <a:lumOff val="15000"/>
                  </a:schemeClr>
                </a:solidFill>
              </a:rPr>
              <a:t>და </a:t>
            </a:r>
            <a:r>
              <a:rPr lang="ka-GE" sz="1800" b="1" dirty="0">
                <a:solidFill>
                  <a:schemeClr val="accent1">
                    <a:lumMod val="75000"/>
                  </a:schemeClr>
                </a:solidFill>
              </a:rPr>
              <a:t>5</a:t>
            </a:r>
            <a:r>
              <a:rPr lang="ka-GE" sz="1800" dirty="0">
                <a:solidFill>
                  <a:schemeClr val="tx1">
                    <a:lumMod val="85000"/>
                    <a:lumOff val="15000"/>
                  </a:schemeClr>
                </a:solidFill>
              </a:rPr>
              <a:t> </a:t>
            </a:r>
            <a:r>
              <a:rPr lang="ka-GE" sz="1800" b="1" dirty="0">
                <a:solidFill>
                  <a:schemeClr val="accent1">
                    <a:lumMod val="75000"/>
                  </a:schemeClr>
                </a:solidFill>
              </a:rPr>
              <a:t>საუკეთესო დამსაქმებელი.</a:t>
            </a:r>
          </a:p>
          <a:p>
            <a:pPr marL="0" indent="0" algn="ctr">
              <a:buNone/>
            </a:pPr>
            <a:endParaRPr lang="ka-GE" sz="2000" dirty="0">
              <a:solidFill>
                <a:schemeClr val="tx1">
                  <a:lumMod val="95000"/>
                  <a:lumOff val="5000"/>
                </a:schemeClr>
              </a:solidFill>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16279" y="3307297"/>
            <a:ext cx="5086910" cy="3024336"/>
          </a:xfrm>
          <a:prstGeom prst="rect">
            <a:avLst/>
          </a:prstGeom>
        </p:spPr>
      </p:pic>
      <p:sp>
        <p:nvSpPr>
          <p:cNvPr id="9" name="Title 33">
            <a:extLst>
              <a:ext uri="{FF2B5EF4-FFF2-40B4-BE49-F238E27FC236}">
                <a16:creationId xmlns:a16="http://schemas.microsoft.com/office/drawing/2014/main" xmlns="" id="{0C8EE5DD-4D44-4F3F-81C2-E76AB8FE8FFE}"/>
              </a:ext>
            </a:extLst>
          </p:cNvPr>
          <p:cNvSpPr txBox="1">
            <a:spLocks/>
          </p:cNvSpPr>
          <p:nvPr/>
        </p:nvSpPr>
        <p:spPr>
          <a:xfrm>
            <a:off x="1401261" y="492338"/>
            <a:ext cx="9516947" cy="6879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a-GE" sz="3200" b="1" dirty="0">
                <a:solidFill>
                  <a:schemeClr val="accent1">
                    <a:lumMod val="75000"/>
                  </a:schemeClr>
                </a:solidFill>
                <a:latin typeface="Sylfaen" panose="010A0502050306030303" pitchFamily="18" charset="0"/>
              </a:rPr>
              <a:t>წლის შემაჯამებელი კონფერენცია</a:t>
            </a:r>
            <a:endParaRPr lang="en-US" sz="3200" dirty="0">
              <a:solidFill>
                <a:schemeClr val="accent1">
                  <a:lumMod val="75000"/>
                </a:schemeClr>
              </a:solidFill>
              <a:latin typeface="Sylfaen" panose="010A0502050306030303" pitchFamily="18" charset="0"/>
            </a:endParaRPr>
          </a:p>
        </p:txBody>
      </p:sp>
    </p:spTree>
    <p:extLst>
      <p:ext uri="{BB962C8B-B14F-4D97-AF65-F5344CB8AC3E}">
        <p14:creationId xmlns:p14="http://schemas.microsoft.com/office/powerpoint/2010/main" val="3813605904"/>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F3563653-FA10-452E-903C-2BD9C55EF8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699" r="25593"/>
          <a:stretch/>
        </p:blipFill>
        <p:spPr>
          <a:xfrm rot="10800000">
            <a:off x="10601900" y="3195300"/>
            <a:ext cx="1590100" cy="2762004"/>
          </a:xfrm>
          <a:prstGeom prst="rect">
            <a:avLst/>
          </a:prstGeom>
        </p:spPr>
      </p:pic>
      <p:pic>
        <p:nvPicPr>
          <p:cNvPr id="16" name="Picture 15" descr="C:\Users\user.user-PC\Desktop\bardak\logoebi\logo.png">
            <a:extLst>
              <a:ext uri="{FF2B5EF4-FFF2-40B4-BE49-F238E27FC236}">
                <a16:creationId xmlns:a16="http://schemas.microsoft.com/office/drawing/2014/main" xmlns="" id="{94EC2D41-E567-40FB-BB5A-03C7AC89C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072" y="6331633"/>
            <a:ext cx="1641123" cy="34894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xmlns="" id="{5FF981FD-94B3-4FF0-9D50-5F625683A4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9440" y="5957304"/>
            <a:ext cx="856081" cy="760960"/>
          </a:xfrm>
          <a:prstGeom prst="rect">
            <a:avLst/>
          </a:prstGeom>
        </p:spPr>
      </p:pic>
      <p:sp>
        <p:nvSpPr>
          <p:cNvPr id="2" name="Title 1"/>
          <p:cNvSpPr>
            <a:spLocks noGrp="1"/>
          </p:cNvSpPr>
          <p:nvPr>
            <p:ph type="title"/>
          </p:nvPr>
        </p:nvSpPr>
        <p:spPr>
          <a:xfrm>
            <a:off x="2135560" y="980728"/>
            <a:ext cx="8229600" cy="1143000"/>
          </a:xfrm>
        </p:spPr>
        <p:txBody>
          <a:bodyPr>
            <a:normAutofit fontScale="90000"/>
          </a:bodyPr>
          <a:lstStyle/>
          <a:p>
            <a:pPr algn="ctr"/>
            <a:r>
              <a:rPr lang="ka-GE" b="1" dirty="0">
                <a:solidFill>
                  <a:schemeClr val="accent1">
                    <a:lumMod val="75000"/>
                  </a:schemeClr>
                </a:solidFill>
              </a:rPr>
              <a:t>გმადლობთ ყურადღებისათვის!</a:t>
            </a:r>
            <a:endParaRPr lang="en-US" b="1" dirty="0">
              <a:solidFill>
                <a:schemeClr val="accent1">
                  <a:lumMod val="75000"/>
                </a:schemeClr>
              </a:solidFill>
            </a:endParaRPr>
          </a:p>
        </p:txBody>
      </p:sp>
      <p:pic>
        <p:nvPicPr>
          <p:cNvPr id="5" name="Content Placeholder 19"/>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991544" y="1916833"/>
            <a:ext cx="8280920" cy="4279483"/>
          </a:xfrm>
        </p:spPr>
      </p:pic>
      <p:pic>
        <p:nvPicPr>
          <p:cNvPr id="19" name="Picture 18">
            <a:extLst>
              <a:ext uri="{FF2B5EF4-FFF2-40B4-BE49-F238E27FC236}">
                <a16:creationId xmlns:a16="http://schemas.microsoft.com/office/drawing/2014/main" xmlns="" id="{78C126DA-2C1D-4B3B-B824-2244451A751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3699" r="25593"/>
          <a:stretch/>
        </p:blipFill>
        <p:spPr>
          <a:xfrm>
            <a:off x="0" y="0"/>
            <a:ext cx="2191389" cy="3806443"/>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drape" invX="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7331A2BD-E97F-42CB-816B-4A2767EE697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699" r="25593"/>
          <a:stretch/>
        </p:blipFill>
        <p:spPr>
          <a:xfrm>
            <a:off x="0" y="-17656"/>
            <a:ext cx="2191389" cy="3806443"/>
          </a:xfrm>
          <a:prstGeom prst="rect">
            <a:avLst/>
          </a:prstGeom>
        </p:spPr>
      </p:pic>
      <p:pic>
        <p:nvPicPr>
          <p:cNvPr id="11" name="Picture 10">
            <a:extLst>
              <a:ext uri="{FF2B5EF4-FFF2-40B4-BE49-F238E27FC236}">
                <a16:creationId xmlns:a16="http://schemas.microsoft.com/office/drawing/2014/main" xmlns="" id="{D0C7C029-77E8-4B52-8867-B896E2E0CD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699" r="25593"/>
          <a:stretch/>
        </p:blipFill>
        <p:spPr>
          <a:xfrm rot="10800000">
            <a:off x="10601900" y="3103571"/>
            <a:ext cx="1590100" cy="2762004"/>
          </a:xfrm>
          <a:prstGeom prst="rect">
            <a:avLst/>
          </a:prstGeom>
        </p:spPr>
      </p:pic>
      <p:pic>
        <p:nvPicPr>
          <p:cNvPr id="10" name="Picture 9">
            <a:extLst>
              <a:ext uri="{FF2B5EF4-FFF2-40B4-BE49-F238E27FC236}">
                <a16:creationId xmlns:a16="http://schemas.microsoft.com/office/drawing/2014/main" xmlns="" id="{4A99622D-0849-40FC-8BF4-432D56C4BD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9440" y="5957304"/>
            <a:ext cx="856081" cy="760960"/>
          </a:xfrm>
          <a:prstGeom prst="rect">
            <a:avLst/>
          </a:prstGeom>
        </p:spPr>
      </p:pic>
      <p:sp>
        <p:nvSpPr>
          <p:cNvPr id="34" name="Title 33"/>
          <p:cNvSpPr>
            <a:spLocks noGrp="1"/>
          </p:cNvSpPr>
          <p:nvPr>
            <p:ph type="title"/>
          </p:nvPr>
        </p:nvSpPr>
        <p:spPr>
          <a:xfrm>
            <a:off x="1401262" y="342210"/>
            <a:ext cx="9289390" cy="687935"/>
          </a:xfrm>
        </p:spPr>
        <p:txBody>
          <a:bodyPr>
            <a:noAutofit/>
          </a:bodyPr>
          <a:lstStyle/>
          <a:p>
            <a:r>
              <a:rPr lang="en-US" sz="3200" b="1" dirty="0">
                <a:solidFill>
                  <a:schemeClr val="accent1">
                    <a:lumMod val="75000"/>
                  </a:schemeClr>
                </a:solidFill>
                <a:latin typeface="Sylfaen" panose="010A0502050306030303" pitchFamily="18" charset="0"/>
              </a:rPr>
              <a:t>TWINNING</a:t>
            </a:r>
            <a:r>
              <a:rPr lang="ka-GE" sz="3200" b="1" dirty="0">
                <a:solidFill>
                  <a:schemeClr val="accent1">
                    <a:lumMod val="75000"/>
                  </a:schemeClr>
                </a:solidFill>
                <a:latin typeface="Sylfaen" panose="010A0502050306030303" pitchFamily="18" charset="0"/>
              </a:rPr>
              <a:t>-ის საჭიროება</a:t>
            </a:r>
            <a:endParaRPr lang="en-US" sz="3200" dirty="0">
              <a:solidFill>
                <a:schemeClr val="accent1">
                  <a:lumMod val="75000"/>
                </a:schemeClr>
              </a:solidFill>
              <a:latin typeface="Sylfaen" panose="010A0502050306030303" pitchFamily="18" charset="0"/>
            </a:endParaRPr>
          </a:p>
        </p:txBody>
      </p:sp>
      <p:sp>
        <p:nvSpPr>
          <p:cNvPr id="27" name="Content Placeholder 7"/>
          <p:cNvSpPr>
            <a:spLocks noGrp="1"/>
          </p:cNvSpPr>
          <p:nvPr>
            <p:ph idx="1"/>
          </p:nvPr>
        </p:nvSpPr>
        <p:spPr>
          <a:xfrm>
            <a:off x="1401261" y="1251701"/>
            <a:ext cx="9289390" cy="4540218"/>
          </a:xfrm>
        </p:spPr>
        <p:txBody>
          <a:bodyPr>
            <a:noAutofit/>
          </a:bodyPr>
          <a:lstStyle/>
          <a:p>
            <a:pPr marL="0" indent="0" algn="just">
              <a:lnSpc>
                <a:spcPct val="100000"/>
              </a:lnSpc>
              <a:spcBef>
                <a:spcPts val="0"/>
              </a:spcBef>
              <a:buNone/>
            </a:pPr>
            <a:r>
              <a:rPr lang="ka-GE" sz="1900" dirty="0">
                <a:solidFill>
                  <a:schemeClr val="tx1">
                    <a:lumMod val="95000"/>
                    <a:lumOff val="5000"/>
                  </a:schemeClr>
                </a:solidFill>
                <a:latin typeface="Sylfaen" panose="010A0502050306030303" pitchFamily="18" charset="0"/>
              </a:rPr>
              <a:t>სოციალური მომსახურების სააგენტოს დასაქმების პროგრამების დეპარტამენტი შეიქმნა 2013 წელს. დასაქმების ხელშეწყობის მიმართულებით საქართველოში არსებული მწირი პრაქტიკიდან გამომდინარე, დასაქმების პროგრამების დეპარტამენტის სტრუქტურა არ შეესაბამებოდა საერთაშორისო სტანდარტებს. დასაქმების ხელშეწყობის სერვისების გაუმჯობესების მიზნით და ამასთანავე, ევროკავშირის ასოცირების ხელშეკრულების ფარგლებში აღებული ვალდებულებების გათვალისწინებით, წარმოიშვა საერთაშორისო გამოცდილების გაზიარების აუცილებლობა.</a:t>
            </a:r>
            <a:endParaRPr lang="en-US" sz="1900" dirty="0">
              <a:solidFill>
                <a:schemeClr val="tx1">
                  <a:lumMod val="95000"/>
                  <a:lumOff val="5000"/>
                </a:schemeClr>
              </a:solidFill>
              <a:latin typeface="Sylfaen" panose="010A0502050306030303" pitchFamily="18" charset="0"/>
            </a:endParaRPr>
          </a:p>
          <a:p>
            <a:pPr marL="0" indent="0" algn="just">
              <a:lnSpc>
                <a:spcPct val="100000"/>
              </a:lnSpc>
              <a:spcBef>
                <a:spcPts val="0"/>
              </a:spcBef>
              <a:buNone/>
            </a:pPr>
            <a:r>
              <a:rPr lang="ka-GE" sz="1900" dirty="0">
                <a:solidFill>
                  <a:schemeClr val="tx1">
                    <a:lumMod val="95000"/>
                    <a:lumOff val="5000"/>
                  </a:schemeClr>
                </a:solidFill>
                <a:latin typeface="Sylfaen" panose="010A0502050306030303" pitchFamily="18" charset="0"/>
              </a:rPr>
              <a:t>პროექტი მიმდინარეობდა 18 თვის განმავლობაში სლოვაკეთის, უნგრეთისა და ჩეხეთის ჩართულობით.</a:t>
            </a:r>
          </a:p>
          <a:p>
            <a:pPr marL="0" indent="0" algn="just">
              <a:lnSpc>
                <a:spcPct val="100000"/>
              </a:lnSpc>
              <a:spcBef>
                <a:spcPts val="0"/>
              </a:spcBef>
              <a:buNone/>
            </a:pPr>
            <a:r>
              <a:rPr lang="ka-GE" sz="1900" dirty="0">
                <a:solidFill>
                  <a:schemeClr val="tx1">
                    <a:lumMod val="95000"/>
                    <a:lumOff val="5000"/>
                  </a:schemeClr>
                </a:solidFill>
                <a:latin typeface="Sylfaen" panose="010A0502050306030303" pitchFamily="18" charset="0"/>
              </a:rPr>
              <a:t>პროექტის მიზანი იყო, </a:t>
            </a:r>
            <a:r>
              <a:rPr lang="ka-GE" sz="1900" dirty="0">
                <a:solidFill>
                  <a:srgbClr val="263A3A"/>
                </a:solidFill>
                <a:latin typeface="Sylfaen" panose="010A0502050306030303" pitchFamily="18" charset="0"/>
              </a:rPr>
              <a:t>საქართველოს დასაქმების ხელშეწყობის მომსახურების ინსტიტუციური და ადამიანური რესურსების შესაძლებლობათა გაძლიერება, რათა სამუშაოს მაძიებლებს მიეწოდოთ კარგად ორგანიზებული</a:t>
            </a:r>
            <a:r>
              <a:rPr lang="en-US" sz="1900" dirty="0">
                <a:solidFill>
                  <a:srgbClr val="263A3A"/>
                </a:solidFill>
                <a:latin typeface="Sylfaen" panose="010A0502050306030303" pitchFamily="18" charset="0"/>
              </a:rPr>
              <a:t>,</a:t>
            </a:r>
            <a:r>
              <a:rPr lang="ka-GE" sz="1900" dirty="0">
                <a:solidFill>
                  <a:srgbClr val="263A3A"/>
                </a:solidFill>
                <a:latin typeface="Sylfaen" panose="010A0502050306030303" pitchFamily="18" charset="0"/>
              </a:rPr>
              <a:t> მაღალი ხარისხის</a:t>
            </a:r>
            <a:r>
              <a:rPr lang="en-US" sz="1900" dirty="0">
                <a:solidFill>
                  <a:srgbClr val="263A3A"/>
                </a:solidFill>
                <a:latin typeface="Sylfaen" panose="010A0502050306030303" pitchFamily="18" charset="0"/>
              </a:rPr>
              <a:t>,</a:t>
            </a:r>
            <a:r>
              <a:rPr lang="ka-GE" sz="1900" dirty="0">
                <a:solidFill>
                  <a:srgbClr val="263A3A"/>
                </a:solidFill>
                <a:latin typeface="Sylfaen" panose="010A0502050306030303" pitchFamily="18" charset="0"/>
              </a:rPr>
              <a:t> გენდერულად დაბალანსებული და ფინანსურად ეფექტური დასაქმების სერვისები.</a:t>
            </a:r>
            <a:endParaRPr lang="en-US" sz="1900" dirty="0">
              <a:solidFill>
                <a:srgbClr val="263A3A"/>
              </a:solidFill>
            </a:endParaRPr>
          </a:p>
        </p:txBody>
      </p:sp>
      <p:pic>
        <p:nvPicPr>
          <p:cNvPr id="39" name="Content Placeholder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479" y="5858653"/>
            <a:ext cx="1387708" cy="859611"/>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0474" y="5944491"/>
            <a:ext cx="5810965" cy="687934"/>
          </a:xfrm>
          <a:prstGeom prst="rect">
            <a:avLst/>
          </a:prstGeom>
        </p:spPr>
      </p:pic>
    </p:spTree>
    <p:extLst>
      <p:ext uri="{BB962C8B-B14F-4D97-AF65-F5344CB8AC3E}">
        <p14:creationId xmlns:p14="http://schemas.microsoft.com/office/powerpoint/2010/main" val="79225811"/>
      </p:ext>
    </p:extLst>
  </p:cSld>
  <p:clrMapOvr>
    <a:masterClrMapping/>
  </p:clrMapOvr>
  <mc:AlternateContent xmlns:mc="http://schemas.openxmlformats.org/markup-compatibility/2006" xmlns:p15="http://schemas.microsoft.com/office/powerpoint/2012/main">
    <mc:Choice Requires="p15">
      <p:transition spd="slow">
        <p15:prstTrans prst="pageCurlSingle" invX="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xmlns="" id="{F1DB8C11-FBD7-451A-9C41-34EB1C7252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699" r="25593"/>
          <a:stretch/>
        </p:blipFill>
        <p:spPr>
          <a:xfrm>
            <a:off x="0" y="-17656"/>
            <a:ext cx="2191389" cy="3806443"/>
          </a:xfrm>
          <a:prstGeom prst="rect">
            <a:avLst/>
          </a:prstGeom>
        </p:spPr>
      </p:pic>
      <p:pic>
        <p:nvPicPr>
          <p:cNvPr id="30" name="Picture 29">
            <a:extLst>
              <a:ext uri="{FF2B5EF4-FFF2-40B4-BE49-F238E27FC236}">
                <a16:creationId xmlns:a16="http://schemas.microsoft.com/office/drawing/2014/main" xmlns="" id="{C8063F5B-6C79-4A0D-AA80-7EC02EA5F3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699" r="25593"/>
          <a:stretch/>
        </p:blipFill>
        <p:spPr>
          <a:xfrm rot="10800000">
            <a:off x="10601900" y="3103571"/>
            <a:ext cx="1590100" cy="2762004"/>
          </a:xfrm>
          <a:prstGeom prst="rect">
            <a:avLst/>
          </a:prstGeom>
        </p:spPr>
      </p:pic>
      <p:pic>
        <p:nvPicPr>
          <p:cNvPr id="24" name="Picture 23">
            <a:extLst>
              <a:ext uri="{FF2B5EF4-FFF2-40B4-BE49-F238E27FC236}">
                <a16:creationId xmlns:a16="http://schemas.microsoft.com/office/drawing/2014/main" xmlns="" id="{BF17618D-99FE-41BE-B9EC-B4B10F4952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9440" y="5957304"/>
            <a:ext cx="856081" cy="760960"/>
          </a:xfrm>
          <a:prstGeom prst="rect">
            <a:avLst/>
          </a:prstGeom>
        </p:spPr>
      </p:pic>
      <p:pic>
        <p:nvPicPr>
          <p:cNvPr id="25" name="Content Placeholder 6">
            <a:extLst>
              <a:ext uri="{FF2B5EF4-FFF2-40B4-BE49-F238E27FC236}">
                <a16:creationId xmlns:a16="http://schemas.microsoft.com/office/drawing/2014/main" xmlns="" id="{6C6D14C3-7E11-4560-92BA-BFE1B89023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479" y="5858653"/>
            <a:ext cx="1387708" cy="859611"/>
          </a:xfrm>
          <a:prstGeom prst="rect">
            <a:avLst/>
          </a:prstGeom>
        </p:spPr>
      </p:pic>
      <p:pic>
        <p:nvPicPr>
          <p:cNvPr id="26" name="Picture 25">
            <a:extLst>
              <a:ext uri="{FF2B5EF4-FFF2-40B4-BE49-F238E27FC236}">
                <a16:creationId xmlns:a16="http://schemas.microsoft.com/office/drawing/2014/main" xmlns="" id="{3D9E9689-9DC8-406A-9D6B-BBDA215085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0474" y="5944491"/>
            <a:ext cx="5810965" cy="687934"/>
          </a:xfrm>
          <a:prstGeom prst="rect">
            <a:avLst/>
          </a:prstGeom>
        </p:spPr>
      </p:pic>
      <p:sp>
        <p:nvSpPr>
          <p:cNvPr id="34" name="Title 33"/>
          <p:cNvSpPr>
            <a:spLocks noGrp="1"/>
          </p:cNvSpPr>
          <p:nvPr>
            <p:ph type="title"/>
          </p:nvPr>
        </p:nvSpPr>
        <p:spPr>
          <a:xfrm>
            <a:off x="1517176" y="380386"/>
            <a:ext cx="9157648" cy="613906"/>
          </a:xfrm>
        </p:spPr>
        <p:txBody>
          <a:bodyPr>
            <a:noAutofit/>
          </a:bodyPr>
          <a:lstStyle/>
          <a:p>
            <a:pPr algn="ctr"/>
            <a:r>
              <a:rPr lang="ka-GE" sz="3200" b="1" dirty="0">
                <a:solidFill>
                  <a:schemeClr val="accent1">
                    <a:lumMod val="75000"/>
                  </a:schemeClr>
                </a:solidFill>
                <a:latin typeface="Sylfaen" panose="010A0502050306030303" pitchFamily="18" charset="0"/>
              </a:rPr>
              <a:t>დასაქმების პროგრამების დეპარტამენტი</a:t>
            </a:r>
            <a:endParaRPr lang="en-US" sz="3200" dirty="0">
              <a:solidFill>
                <a:schemeClr val="accent1">
                  <a:lumMod val="75000"/>
                </a:schemeClr>
              </a:solidFill>
              <a:latin typeface="Sylfaen" panose="010A0502050306030303" pitchFamily="18" charset="0"/>
            </a:endParaRPr>
          </a:p>
        </p:txBody>
      </p:sp>
      <p:sp>
        <p:nvSpPr>
          <p:cNvPr id="2" name="Rectangle: Rounded Corners 1">
            <a:extLst>
              <a:ext uri="{FF2B5EF4-FFF2-40B4-BE49-F238E27FC236}">
                <a16:creationId xmlns:a16="http://schemas.microsoft.com/office/drawing/2014/main" xmlns="" id="{03669E96-BBC5-4C64-85A7-F5CD4234D84E}"/>
              </a:ext>
            </a:extLst>
          </p:cNvPr>
          <p:cNvSpPr/>
          <p:nvPr/>
        </p:nvSpPr>
        <p:spPr>
          <a:xfrm>
            <a:off x="4088007" y="1354559"/>
            <a:ext cx="3861625" cy="541192"/>
          </a:xfrm>
          <a:prstGeom prst="roundRect">
            <a:avLst/>
          </a:prstGeom>
          <a:solidFill>
            <a:srgbClr val="60AF4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solidFill>
                  <a:schemeClr val="bg1"/>
                </a:solidFill>
              </a:rPr>
              <a:t>დეპარტამენტი</a:t>
            </a:r>
          </a:p>
        </p:txBody>
      </p:sp>
      <p:sp>
        <p:nvSpPr>
          <p:cNvPr id="9" name="Rectangle: Rounded Corners 8">
            <a:extLst>
              <a:ext uri="{FF2B5EF4-FFF2-40B4-BE49-F238E27FC236}">
                <a16:creationId xmlns:a16="http://schemas.microsoft.com/office/drawing/2014/main" xmlns="" id="{60A9B315-F63B-4C94-A571-9B1E931E110A}"/>
              </a:ext>
            </a:extLst>
          </p:cNvPr>
          <p:cNvSpPr/>
          <p:nvPr/>
        </p:nvSpPr>
        <p:spPr>
          <a:xfrm>
            <a:off x="2141773" y="2339246"/>
            <a:ext cx="3600400" cy="732192"/>
          </a:xfrm>
          <a:prstGeom prst="roundRect">
            <a:avLst/>
          </a:prstGeom>
          <a:solidFill>
            <a:srgbClr val="4399B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a:solidFill>
                  <a:schemeClr val="bg1"/>
                </a:solidFill>
              </a:rPr>
              <a:t>დასაქმების პროგრამების სამმართველო</a:t>
            </a:r>
          </a:p>
        </p:txBody>
      </p:sp>
      <p:sp>
        <p:nvSpPr>
          <p:cNvPr id="10" name="Rectangle: Rounded Corners 9">
            <a:extLst>
              <a:ext uri="{FF2B5EF4-FFF2-40B4-BE49-F238E27FC236}">
                <a16:creationId xmlns:a16="http://schemas.microsoft.com/office/drawing/2014/main" xmlns="" id="{4FB5F94E-3ED9-4CAE-AD80-E16F6944FF5D}"/>
              </a:ext>
            </a:extLst>
          </p:cNvPr>
          <p:cNvSpPr/>
          <p:nvPr/>
        </p:nvSpPr>
        <p:spPr>
          <a:xfrm>
            <a:off x="6660782" y="2346659"/>
            <a:ext cx="3600400" cy="724779"/>
          </a:xfrm>
          <a:prstGeom prst="roundRect">
            <a:avLst/>
          </a:prstGeom>
          <a:solidFill>
            <a:srgbClr val="4399B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a:solidFill>
                  <a:schemeClr val="bg1"/>
                </a:solidFill>
              </a:rPr>
              <a:t>სამუშაოს მაძიებელთა აღრიცხვის სამმართველო</a:t>
            </a:r>
          </a:p>
        </p:txBody>
      </p:sp>
      <p:sp>
        <p:nvSpPr>
          <p:cNvPr id="11" name="Rectangle: Rounded Corners 10">
            <a:extLst>
              <a:ext uri="{FF2B5EF4-FFF2-40B4-BE49-F238E27FC236}">
                <a16:creationId xmlns:a16="http://schemas.microsoft.com/office/drawing/2014/main" xmlns="" id="{FF6CD15B-FA9E-444D-AE4D-CA00AC384C83}"/>
              </a:ext>
            </a:extLst>
          </p:cNvPr>
          <p:cNvSpPr/>
          <p:nvPr/>
        </p:nvSpPr>
        <p:spPr>
          <a:xfrm>
            <a:off x="2397544" y="3316797"/>
            <a:ext cx="2928158" cy="759897"/>
          </a:xfrm>
          <a:prstGeom prst="round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a:solidFill>
                  <a:schemeClr val="tx1">
                    <a:lumMod val="95000"/>
                    <a:lumOff val="5000"/>
                  </a:schemeClr>
                </a:solidFill>
              </a:rPr>
              <a:t>კარიერის დაგეგმვის მიმართულება</a:t>
            </a:r>
          </a:p>
        </p:txBody>
      </p:sp>
      <p:sp>
        <p:nvSpPr>
          <p:cNvPr id="12" name="Rectangle: Rounded Corners 11">
            <a:extLst>
              <a:ext uri="{FF2B5EF4-FFF2-40B4-BE49-F238E27FC236}">
                <a16:creationId xmlns:a16="http://schemas.microsoft.com/office/drawing/2014/main" xmlns="" id="{39AA92CB-DEBA-47AA-89A4-C73AA7B01B92}"/>
              </a:ext>
            </a:extLst>
          </p:cNvPr>
          <p:cNvSpPr/>
          <p:nvPr/>
        </p:nvSpPr>
        <p:spPr>
          <a:xfrm>
            <a:off x="6697823" y="4326673"/>
            <a:ext cx="3054842" cy="759897"/>
          </a:xfrm>
          <a:prstGeom prst="round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a:solidFill>
                  <a:schemeClr val="tx1">
                    <a:lumMod val="95000"/>
                    <a:lumOff val="5000"/>
                  </a:schemeClr>
                </a:solidFill>
              </a:rPr>
              <a:t>სამუშაოს მაძიებლების მიმართულება</a:t>
            </a:r>
          </a:p>
        </p:txBody>
      </p:sp>
      <p:sp>
        <p:nvSpPr>
          <p:cNvPr id="13" name="Rectangle: Rounded Corners 12">
            <a:extLst>
              <a:ext uri="{FF2B5EF4-FFF2-40B4-BE49-F238E27FC236}">
                <a16:creationId xmlns:a16="http://schemas.microsoft.com/office/drawing/2014/main" xmlns="" id="{ABF8A623-7327-46DE-9AEA-8E66DE3E7CBE}"/>
              </a:ext>
            </a:extLst>
          </p:cNvPr>
          <p:cNvSpPr/>
          <p:nvPr/>
        </p:nvSpPr>
        <p:spPr>
          <a:xfrm>
            <a:off x="1978933" y="4326673"/>
            <a:ext cx="3090998" cy="759897"/>
          </a:xfrm>
          <a:prstGeom prst="round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a:solidFill>
                  <a:schemeClr val="tx1">
                    <a:lumMod val="95000"/>
                    <a:lumOff val="5000"/>
                  </a:schemeClr>
                </a:solidFill>
              </a:rPr>
              <a:t>მხარდაჭერითი დასაქმების მიმართულება</a:t>
            </a:r>
          </a:p>
        </p:txBody>
      </p:sp>
      <p:sp>
        <p:nvSpPr>
          <p:cNvPr id="14" name="Rectangle: Rounded Corners 13">
            <a:extLst>
              <a:ext uri="{FF2B5EF4-FFF2-40B4-BE49-F238E27FC236}">
                <a16:creationId xmlns:a16="http://schemas.microsoft.com/office/drawing/2014/main" xmlns="" id="{1C16953F-3C55-4FFC-B415-E7975798900B}"/>
              </a:ext>
            </a:extLst>
          </p:cNvPr>
          <p:cNvSpPr/>
          <p:nvPr/>
        </p:nvSpPr>
        <p:spPr>
          <a:xfrm>
            <a:off x="6660782" y="3310320"/>
            <a:ext cx="2965437" cy="759897"/>
          </a:xfrm>
          <a:prstGeom prst="round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a:solidFill>
                  <a:schemeClr val="tx1">
                    <a:lumMod val="95000"/>
                    <a:lumOff val="5000"/>
                  </a:schemeClr>
                </a:solidFill>
              </a:rPr>
              <a:t>დამსაქმებლების მიმართულება</a:t>
            </a:r>
          </a:p>
        </p:txBody>
      </p:sp>
      <p:sp>
        <p:nvSpPr>
          <p:cNvPr id="3" name="Arrow: Down 2">
            <a:extLst>
              <a:ext uri="{FF2B5EF4-FFF2-40B4-BE49-F238E27FC236}">
                <a16:creationId xmlns:a16="http://schemas.microsoft.com/office/drawing/2014/main" xmlns="" id="{903EC3B0-3FBE-4A22-898A-410394DC105A}"/>
              </a:ext>
            </a:extLst>
          </p:cNvPr>
          <p:cNvSpPr/>
          <p:nvPr/>
        </p:nvSpPr>
        <p:spPr>
          <a:xfrm>
            <a:off x="5020495" y="2007771"/>
            <a:ext cx="200640" cy="236016"/>
          </a:xfrm>
          <a:prstGeom prst="downArrow">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a:p>
        </p:txBody>
      </p:sp>
      <p:sp>
        <p:nvSpPr>
          <p:cNvPr id="16" name="Arrow: Down 15">
            <a:extLst>
              <a:ext uri="{FF2B5EF4-FFF2-40B4-BE49-F238E27FC236}">
                <a16:creationId xmlns:a16="http://schemas.microsoft.com/office/drawing/2014/main" xmlns="" id="{FF6D34F7-E790-4432-BD48-2058E7A1D8D0}"/>
              </a:ext>
            </a:extLst>
          </p:cNvPr>
          <p:cNvSpPr/>
          <p:nvPr/>
        </p:nvSpPr>
        <p:spPr>
          <a:xfrm>
            <a:off x="6821691" y="2012312"/>
            <a:ext cx="200640" cy="236016"/>
          </a:xfrm>
          <a:prstGeom prst="downArrow">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a:p>
        </p:txBody>
      </p:sp>
      <p:cxnSp>
        <p:nvCxnSpPr>
          <p:cNvPr id="15" name="Straight Connector 14">
            <a:extLst>
              <a:ext uri="{FF2B5EF4-FFF2-40B4-BE49-F238E27FC236}">
                <a16:creationId xmlns:a16="http://schemas.microsoft.com/office/drawing/2014/main" xmlns="" id="{DC5FB8E0-324A-4775-9BC5-19D0BC04B3DF}"/>
              </a:ext>
            </a:extLst>
          </p:cNvPr>
          <p:cNvCxnSpPr>
            <a:cxnSpLocks/>
          </p:cNvCxnSpPr>
          <p:nvPr/>
        </p:nvCxnSpPr>
        <p:spPr>
          <a:xfrm>
            <a:off x="6018820" y="1960221"/>
            <a:ext cx="0" cy="1741638"/>
          </a:xfrm>
          <a:prstGeom prst="line">
            <a:avLst/>
          </a:prstGeom>
          <a:ln w="28575">
            <a:solidFill>
              <a:srgbClr val="00B050"/>
            </a:solidFill>
          </a:ln>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xmlns="" id="{D472342C-CF66-4E28-A24E-F23943FBCE19}"/>
              </a:ext>
            </a:extLst>
          </p:cNvPr>
          <p:cNvCxnSpPr>
            <a:cxnSpLocks/>
          </p:cNvCxnSpPr>
          <p:nvPr/>
        </p:nvCxnSpPr>
        <p:spPr>
          <a:xfrm flipH="1">
            <a:off x="5336274" y="3695421"/>
            <a:ext cx="682546" cy="0"/>
          </a:xfrm>
          <a:prstGeom prst="line">
            <a:avLst/>
          </a:prstGeom>
          <a:ln w="28575">
            <a:solidFill>
              <a:srgbClr val="00B050"/>
            </a:solidFill>
          </a:ln>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xmlns="" id="{874FF2CD-6CFC-42C4-A569-3A1E5D75C008}"/>
              </a:ext>
            </a:extLst>
          </p:cNvPr>
          <p:cNvCxnSpPr>
            <a:cxnSpLocks/>
          </p:cNvCxnSpPr>
          <p:nvPr/>
        </p:nvCxnSpPr>
        <p:spPr>
          <a:xfrm>
            <a:off x="6264972" y="1962530"/>
            <a:ext cx="0" cy="2905643"/>
          </a:xfrm>
          <a:prstGeom prst="line">
            <a:avLst/>
          </a:prstGeom>
          <a:ln w="28575">
            <a:solidFill>
              <a:srgbClr val="00B050"/>
            </a:solidFill>
          </a:ln>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xmlns="" id="{B7C4DE7A-4C36-4E56-AA43-B19859739653}"/>
              </a:ext>
            </a:extLst>
          </p:cNvPr>
          <p:cNvCxnSpPr>
            <a:cxnSpLocks/>
          </p:cNvCxnSpPr>
          <p:nvPr/>
        </p:nvCxnSpPr>
        <p:spPr>
          <a:xfrm>
            <a:off x="5077643" y="4869987"/>
            <a:ext cx="1620180" cy="0"/>
          </a:xfrm>
          <a:prstGeom prst="line">
            <a:avLst/>
          </a:prstGeom>
          <a:ln w="28575">
            <a:solidFill>
              <a:srgbClr val="00B050"/>
            </a:solidFill>
          </a:ln>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xmlns="" id="{D266F61A-DAD4-4BAB-9A50-8151554B6445}"/>
              </a:ext>
            </a:extLst>
          </p:cNvPr>
          <p:cNvCxnSpPr>
            <a:cxnSpLocks/>
            <a:stCxn id="14" idx="1"/>
          </p:cNvCxnSpPr>
          <p:nvPr/>
        </p:nvCxnSpPr>
        <p:spPr>
          <a:xfrm flipH="1" flipV="1">
            <a:off x="6264972" y="3683571"/>
            <a:ext cx="395810" cy="6698"/>
          </a:xfrm>
          <a:prstGeom prst="line">
            <a:avLst/>
          </a:prstGeom>
          <a:ln w="28575">
            <a:solidFill>
              <a:srgbClr val="00B05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39982852"/>
      </p:ext>
    </p:extLst>
  </p:cSld>
  <p:clrMapOvr>
    <a:masterClrMapping/>
  </p:clrMapOvr>
  <mc:AlternateContent xmlns:mc="http://schemas.openxmlformats.org/markup-compatibility/2006" xmlns:p14="http://schemas.microsoft.com/office/powerpoint/2010/main">
    <mc:Choice Requires="p14">
      <p:transition p14:dur="450">
        <p14:flythrough/>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BD15409-BB91-4554-95C1-8B1CA52642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699" r="25593"/>
          <a:stretch/>
        </p:blipFill>
        <p:spPr>
          <a:xfrm rot="10800000">
            <a:off x="10601900" y="3105177"/>
            <a:ext cx="1590100" cy="2762004"/>
          </a:xfrm>
          <a:prstGeom prst="rect">
            <a:avLst/>
          </a:prstGeom>
        </p:spPr>
      </p:pic>
      <p:pic>
        <p:nvPicPr>
          <p:cNvPr id="8" name="Picture 7">
            <a:extLst>
              <a:ext uri="{FF2B5EF4-FFF2-40B4-BE49-F238E27FC236}">
                <a16:creationId xmlns:a16="http://schemas.microsoft.com/office/drawing/2014/main" xmlns="" id="{FC8D10A9-0ECE-4B19-9DCE-A04AF41C66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699" r="25593"/>
          <a:stretch/>
        </p:blipFill>
        <p:spPr>
          <a:xfrm>
            <a:off x="0" y="-16050"/>
            <a:ext cx="2191389" cy="3806443"/>
          </a:xfrm>
          <a:prstGeom prst="rect">
            <a:avLst/>
          </a:prstGeom>
        </p:spPr>
      </p:pic>
      <p:pic>
        <p:nvPicPr>
          <p:cNvPr id="9" name="Picture 8" descr="C:\Users\user.user-PC\Desktop\bardak\logoebi\logo.png">
            <a:extLst>
              <a:ext uri="{FF2B5EF4-FFF2-40B4-BE49-F238E27FC236}">
                <a16:creationId xmlns:a16="http://schemas.microsoft.com/office/drawing/2014/main" xmlns="" id="{CABD9C18-0CD8-4A12-AB3E-70D7072EA7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072" y="6331633"/>
            <a:ext cx="1641123" cy="3489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xmlns="" id="{C59F21B3-B1F8-48BE-807B-9F6DDFCB9F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9440" y="5957304"/>
            <a:ext cx="856081" cy="760960"/>
          </a:xfrm>
          <a:prstGeom prst="rect">
            <a:avLst/>
          </a:prstGeom>
        </p:spPr>
      </p:pic>
      <p:sp>
        <p:nvSpPr>
          <p:cNvPr id="3" name="Content Placeholder 2"/>
          <p:cNvSpPr>
            <a:spLocks noGrp="1"/>
          </p:cNvSpPr>
          <p:nvPr>
            <p:ph idx="1"/>
          </p:nvPr>
        </p:nvSpPr>
        <p:spPr>
          <a:xfrm>
            <a:off x="1461024" y="1479872"/>
            <a:ext cx="9388945" cy="5238392"/>
          </a:xfrm>
        </p:spPr>
        <p:txBody>
          <a:bodyPr>
            <a:normAutofit/>
          </a:bodyPr>
          <a:lstStyle/>
          <a:p>
            <a:pPr marL="0" indent="0" algn="ctr">
              <a:spcBef>
                <a:spcPts val="600"/>
              </a:spcBef>
              <a:spcAft>
                <a:spcPts val="600"/>
              </a:spcAft>
              <a:buNone/>
            </a:pPr>
            <a:r>
              <a:rPr lang="en-US" sz="2400" b="1" dirty="0">
                <a:solidFill>
                  <a:schemeClr val="accent1">
                    <a:lumMod val="75000"/>
                  </a:schemeClr>
                </a:solidFill>
              </a:rPr>
              <a:t>WORKNET</a:t>
            </a:r>
            <a:r>
              <a:rPr lang="ka-GE" sz="2000" dirty="0">
                <a:solidFill>
                  <a:srgbClr val="00B050"/>
                </a:solidFill>
              </a:rPr>
              <a:t>-</a:t>
            </a:r>
            <a:r>
              <a:rPr lang="ka-GE" sz="2000" dirty="0">
                <a:solidFill>
                  <a:srgbClr val="00B050"/>
                </a:solidFill>
                <a:latin typeface="BPG Nino Mtavruli" panose="02000806000000020004" pitchFamily="2" charset="0"/>
              </a:rPr>
              <a:t>ზე რეგისტრაცია უფასოა!</a:t>
            </a:r>
            <a:endParaRPr lang="ka-GE" sz="2000" kern="0" noProof="1">
              <a:solidFill>
                <a:srgbClr val="00B050"/>
              </a:solidFill>
            </a:endParaRPr>
          </a:p>
          <a:p>
            <a:pPr marL="0" indent="0" algn="ctr">
              <a:spcAft>
                <a:spcPts val="1200"/>
              </a:spcAft>
              <a:buNone/>
            </a:pPr>
            <a:r>
              <a:rPr lang="ka-GE" sz="1800" kern="0" noProof="1">
                <a:solidFill>
                  <a:schemeClr val="tx1">
                    <a:lumMod val="75000"/>
                    <a:lumOff val="25000"/>
                  </a:schemeClr>
                </a:solidFill>
              </a:rPr>
              <a:t>როგორც სამუშაოს მაძიებლებისთვის, ასევე დამსაქმებლებისთვის</a:t>
            </a:r>
          </a:p>
          <a:p>
            <a:pPr marL="0" indent="0" algn="ctr">
              <a:spcBef>
                <a:spcPts val="0"/>
              </a:spcBef>
              <a:spcAft>
                <a:spcPts val="2400"/>
              </a:spcAft>
              <a:buNone/>
            </a:pPr>
            <a:r>
              <a:rPr lang="ka-GE" sz="1800" kern="0" noProof="1">
                <a:solidFill>
                  <a:schemeClr val="tx1">
                    <a:lumMod val="75000"/>
                    <a:lumOff val="25000"/>
                  </a:schemeClr>
                </a:solidFill>
              </a:rPr>
              <a:t>საქართველოს მთავრობის 2017 წლის, 01 ივნისის N270 დადგენილებით, სიღარიბის დაძლევის პროგრამის ფარგლებში, სოციალურად დაუცველი არამომუშავე შრომისუნარიანი პირებისთვის </a:t>
            </a:r>
            <a:r>
              <a:rPr lang="en-US" sz="1800" b="1" kern="0" noProof="1">
                <a:solidFill>
                  <a:schemeClr val="accent1">
                    <a:lumMod val="75000"/>
                  </a:schemeClr>
                </a:solidFill>
              </a:rPr>
              <a:t>WORKNET</a:t>
            </a:r>
            <a:r>
              <a:rPr lang="en-US" sz="1800" kern="0" noProof="1">
                <a:solidFill>
                  <a:schemeClr val="accent1">
                    <a:lumMod val="75000"/>
                  </a:schemeClr>
                </a:solidFill>
              </a:rPr>
              <a:t>-</a:t>
            </a:r>
            <a:r>
              <a:rPr lang="ka-GE" sz="1800" kern="0" noProof="1">
                <a:solidFill>
                  <a:schemeClr val="tx1">
                    <a:lumMod val="75000"/>
                    <a:lumOff val="25000"/>
                  </a:schemeClr>
                </a:solidFill>
              </a:rPr>
              <a:t>ზე რეგისტრაცია </a:t>
            </a:r>
            <a:br>
              <a:rPr lang="ka-GE" sz="1800" kern="0" noProof="1">
                <a:solidFill>
                  <a:schemeClr val="tx1">
                    <a:lumMod val="75000"/>
                    <a:lumOff val="25000"/>
                  </a:schemeClr>
                </a:solidFill>
              </a:rPr>
            </a:br>
            <a:r>
              <a:rPr lang="ka-GE" sz="1800" kern="0" noProof="1">
                <a:solidFill>
                  <a:schemeClr val="tx1">
                    <a:lumMod val="75000"/>
                    <a:lumOff val="25000"/>
                  </a:schemeClr>
                </a:solidFill>
              </a:rPr>
              <a:t>სავალდებულო გახდა!</a:t>
            </a:r>
          </a:p>
          <a:p>
            <a:pPr marL="0" indent="0" algn="ctr">
              <a:spcBef>
                <a:spcPts val="0"/>
              </a:spcBef>
              <a:spcAft>
                <a:spcPts val="1200"/>
              </a:spcAft>
              <a:buNone/>
            </a:pPr>
            <a:r>
              <a:rPr lang="en-US" sz="1900" b="1" kern="0" noProof="1">
                <a:solidFill>
                  <a:schemeClr val="accent1">
                    <a:lumMod val="75000"/>
                  </a:schemeClr>
                </a:solidFill>
              </a:rPr>
              <a:t>WORKNET</a:t>
            </a:r>
            <a:r>
              <a:rPr lang="en-US" sz="1900" kern="0" noProof="1">
                <a:solidFill>
                  <a:schemeClr val="tx1">
                    <a:lumMod val="75000"/>
                    <a:lumOff val="25000"/>
                  </a:schemeClr>
                </a:solidFill>
              </a:rPr>
              <a:t> </a:t>
            </a:r>
            <a:r>
              <a:rPr lang="ka-GE" sz="1900" kern="0" noProof="1">
                <a:solidFill>
                  <a:schemeClr val="tx1">
                    <a:lumMod val="75000"/>
                    <a:lumOff val="25000"/>
                  </a:schemeClr>
                </a:solidFill>
              </a:rPr>
              <a:t>გაწვდით ინფორმაციას ქვეყანაში მიმდინარე ვაკანსიებისა და დასაქმების ხელშემწყობი პროგრამების შესახებ.</a:t>
            </a:r>
            <a:r>
              <a:rPr lang="en-US" sz="1900" kern="0" noProof="1">
                <a:solidFill>
                  <a:schemeClr val="tx1">
                    <a:lumMod val="75000"/>
                    <a:lumOff val="25000"/>
                  </a:schemeClr>
                </a:solidFill>
              </a:rPr>
              <a:t> </a:t>
            </a:r>
            <a:r>
              <a:rPr lang="ka-GE" sz="1900" dirty="0">
                <a:solidFill>
                  <a:schemeClr val="tx1">
                    <a:lumMod val="75000"/>
                    <a:lumOff val="25000"/>
                  </a:schemeClr>
                </a:solidFill>
              </a:rPr>
              <a:t>სულ რეგისტრირებული სამუშაოს მაძიებელი - </a:t>
            </a:r>
            <a:r>
              <a:rPr lang="ka-GE" sz="1900" b="1" dirty="0">
                <a:solidFill>
                  <a:schemeClr val="accent1">
                    <a:lumMod val="75000"/>
                  </a:schemeClr>
                </a:solidFill>
              </a:rPr>
              <a:t>343</a:t>
            </a:r>
            <a:r>
              <a:rPr lang="en-US" sz="1900" b="1" dirty="0">
                <a:solidFill>
                  <a:schemeClr val="accent1">
                    <a:lumMod val="75000"/>
                  </a:schemeClr>
                </a:solidFill>
              </a:rPr>
              <a:t>  </a:t>
            </a:r>
            <a:r>
              <a:rPr lang="ka-GE" sz="1900" b="1" dirty="0">
                <a:solidFill>
                  <a:schemeClr val="accent1">
                    <a:lumMod val="75000"/>
                  </a:schemeClr>
                </a:solidFill>
              </a:rPr>
              <a:t>825</a:t>
            </a:r>
            <a:r>
              <a:rPr lang="ka-GE" sz="1900" dirty="0">
                <a:solidFill>
                  <a:schemeClr val="tx1">
                    <a:lumMod val="75000"/>
                    <a:lumOff val="25000"/>
                  </a:schemeClr>
                </a:solidFill>
              </a:rPr>
              <a:t>.</a:t>
            </a:r>
            <a:r>
              <a:rPr lang="ka-GE" sz="1900" b="1" dirty="0">
                <a:solidFill>
                  <a:schemeClr val="tx1">
                    <a:lumMod val="75000"/>
                    <a:lumOff val="25000"/>
                  </a:schemeClr>
                </a:solidFill>
              </a:rPr>
              <a:t> </a:t>
            </a:r>
            <a:r>
              <a:rPr lang="ka-GE" sz="1900" dirty="0">
                <a:solidFill>
                  <a:schemeClr val="tx1">
                    <a:lumMod val="75000"/>
                    <a:lumOff val="25000"/>
                  </a:schemeClr>
                </a:solidFill>
              </a:rPr>
              <a:t>მათ შორის, აქტიური სამუშაოს მაძიებელი - </a:t>
            </a:r>
            <a:r>
              <a:rPr lang="ka-GE" sz="1900" b="1" dirty="0">
                <a:solidFill>
                  <a:schemeClr val="accent1">
                    <a:lumMod val="75000"/>
                  </a:schemeClr>
                </a:solidFill>
              </a:rPr>
              <a:t>304 624</a:t>
            </a:r>
            <a:r>
              <a:rPr lang="ka-GE" sz="1900" dirty="0">
                <a:solidFill>
                  <a:schemeClr val="tx1">
                    <a:lumMod val="75000"/>
                    <a:lumOff val="25000"/>
                  </a:schemeClr>
                </a:solidFill>
              </a:rPr>
              <a:t>;</a:t>
            </a:r>
          </a:p>
          <a:p>
            <a:pPr marL="0" indent="0">
              <a:lnSpc>
                <a:spcPct val="100000"/>
              </a:lnSpc>
              <a:spcBef>
                <a:spcPts val="1800"/>
              </a:spcBef>
              <a:spcAft>
                <a:spcPts val="600"/>
              </a:spcAft>
              <a:buNone/>
            </a:pPr>
            <a:r>
              <a:rPr lang="ka-GE" sz="1900" b="1" dirty="0">
                <a:solidFill>
                  <a:schemeClr val="accent1">
                    <a:lumMod val="75000"/>
                  </a:schemeClr>
                </a:solidFill>
              </a:rPr>
              <a:t>დეპარტამენტის მიზნები: </a:t>
            </a:r>
            <a:r>
              <a:rPr lang="ka-GE" sz="1900" dirty="0">
                <a:solidFill>
                  <a:schemeClr val="accent1">
                    <a:lumMod val="75000"/>
                  </a:schemeClr>
                </a:solidFill>
              </a:rPr>
              <a:t/>
            </a:r>
            <a:br>
              <a:rPr lang="ka-GE" sz="1900" dirty="0">
                <a:solidFill>
                  <a:schemeClr val="accent1">
                    <a:lumMod val="75000"/>
                  </a:schemeClr>
                </a:solidFill>
              </a:rPr>
            </a:br>
            <a:r>
              <a:rPr lang="ka-GE" sz="1900" dirty="0">
                <a:solidFill>
                  <a:schemeClr val="tx1">
                    <a:lumMod val="75000"/>
                    <a:lumOff val="25000"/>
                  </a:schemeClr>
                </a:solidFill>
              </a:rPr>
              <a:t>              უმუშევრობის დონის შემცირება;</a:t>
            </a:r>
            <a:br>
              <a:rPr lang="ka-GE" sz="1900" dirty="0">
                <a:solidFill>
                  <a:schemeClr val="tx1">
                    <a:lumMod val="75000"/>
                    <a:lumOff val="25000"/>
                  </a:schemeClr>
                </a:solidFill>
              </a:rPr>
            </a:br>
            <a:r>
              <a:rPr lang="ka-GE" sz="1900" dirty="0">
                <a:solidFill>
                  <a:schemeClr val="tx1">
                    <a:lumMod val="75000"/>
                    <a:lumOff val="25000"/>
                  </a:schemeClr>
                </a:solidFill>
              </a:rPr>
              <a:t>              დასაქმების ხელშეწყობა;</a:t>
            </a:r>
            <a:br>
              <a:rPr lang="ka-GE" sz="1900" dirty="0">
                <a:solidFill>
                  <a:schemeClr val="tx1">
                    <a:lumMod val="75000"/>
                    <a:lumOff val="25000"/>
                  </a:schemeClr>
                </a:solidFill>
              </a:rPr>
            </a:br>
            <a:r>
              <a:rPr lang="ka-GE" sz="1900" dirty="0">
                <a:solidFill>
                  <a:schemeClr val="tx1">
                    <a:lumMod val="75000"/>
                    <a:lumOff val="25000"/>
                  </a:schemeClr>
                </a:solidFill>
              </a:rPr>
              <a:t>              შრომის მოთხოვნა/მიწოდების ეფექტური სინთეზის უზრუნველყოფა</a:t>
            </a:r>
            <a:r>
              <a:rPr lang="en-US" sz="1900" kern="0" noProof="1">
                <a:solidFill>
                  <a:schemeClr val="tx1">
                    <a:lumMod val="75000"/>
                    <a:lumOff val="25000"/>
                  </a:schemeClr>
                </a:solidFill>
              </a:rPr>
              <a:t>;</a:t>
            </a:r>
            <a:endParaRPr lang="ka-GE" sz="1900" kern="0" noProof="1">
              <a:solidFill>
                <a:schemeClr val="tx1">
                  <a:lumMod val="75000"/>
                  <a:lumOff val="25000"/>
                </a:schemeClr>
              </a:solidFill>
            </a:endParaRPr>
          </a:p>
        </p:txBody>
      </p:sp>
      <p:sp>
        <p:nvSpPr>
          <p:cNvPr id="10" name="Title 9"/>
          <p:cNvSpPr>
            <a:spLocks noGrp="1"/>
          </p:cNvSpPr>
          <p:nvPr>
            <p:ph type="title"/>
          </p:nvPr>
        </p:nvSpPr>
        <p:spPr>
          <a:xfrm>
            <a:off x="1461024" y="310951"/>
            <a:ext cx="9388945" cy="984061"/>
          </a:xfrm>
        </p:spPr>
        <p:txBody>
          <a:bodyPr>
            <a:normAutofit/>
          </a:bodyPr>
          <a:lstStyle/>
          <a:p>
            <a:pPr algn="ctr"/>
            <a:r>
              <a:rPr lang="ka-GE" sz="2800" b="1" dirty="0">
                <a:solidFill>
                  <a:schemeClr val="accent1">
                    <a:lumMod val="75000"/>
                  </a:schemeClr>
                </a:solidFill>
              </a:rPr>
              <a:t>სახელმწიფოს გადაწყვეტილბით და ხელეწყობით შეიქმნა ელექტრონული სივრცე </a:t>
            </a:r>
            <a:r>
              <a:rPr lang="en-US" sz="2800" b="1" dirty="0">
                <a:solidFill>
                  <a:schemeClr val="accent1">
                    <a:lumMod val="75000"/>
                  </a:schemeClr>
                </a:solidFill>
              </a:rPr>
              <a:t>WORKNET</a:t>
            </a:r>
            <a:r>
              <a:rPr lang="ka-GE" sz="2800" b="1" dirty="0">
                <a:solidFill>
                  <a:schemeClr val="accent1">
                    <a:lumMod val="75000"/>
                  </a:schemeClr>
                </a:solidFill>
              </a:rPr>
              <a:t>.</a:t>
            </a:r>
            <a:r>
              <a:rPr lang="en-US" sz="2800" b="1" dirty="0">
                <a:solidFill>
                  <a:schemeClr val="accent1">
                    <a:lumMod val="75000"/>
                  </a:schemeClr>
                </a:solidFill>
              </a:rPr>
              <a:t>GOV.GE</a:t>
            </a:r>
            <a:endParaRPr lang="en-US" sz="2800" b="1" dirty="0">
              <a:solidFill>
                <a:srgbClr val="00B050"/>
              </a:solidFill>
            </a:endParaRPr>
          </a:p>
        </p:txBody>
      </p:sp>
      <p:sp>
        <p:nvSpPr>
          <p:cNvPr id="11" name="Right Arrow 10"/>
          <p:cNvSpPr/>
          <p:nvPr/>
        </p:nvSpPr>
        <p:spPr>
          <a:xfrm>
            <a:off x="1605347" y="5236409"/>
            <a:ext cx="453691" cy="238556"/>
          </a:xfrm>
          <a:prstGeom prst="right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a:off x="1605345" y="5526098"/>
            <a:ext cx="453691" cy="238556"/>
          </a:xfrm>
          <a:prstGeom prst="right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a:off x="1605346" y="5803388"/>
            <a:ext cx="453691" cy="238556"/>
          </a:xfrm>
          <a:prstGeom prst="right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2938235"/>
      </p:ext>
    </p:extLst>
  </p:cSld>
  <p:clrMapOvr>
    <a:masterClrMapping/>
  </p:clrMapOvr>
  <p:transition spd="slow">
    <p:pull dir="l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BECDECE6-B0C7-4809-BD85-4DF0C30BAD5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699" r="25593"/>
          <a:stretch/>
        </p:blipFill>
        <p:spPr>
          <a:xfrm>
            <a:off x="0" y="-17656"/>
            <a:ext cx="2191389" cy="3806443"/>
          </a:xfrm>
          <a:prstGeom prst="rect">
            <a:avLst/>
          </a:prstGeom>
        </p:spPr>
      </p:pic>
      <p:pic>
        <p:nvPicPr>
          <p:cNvPr id="13" name="Picture 12">
            <a:extLst>
              <a:ext uri="{FF2B5EF4-FFF2-40B4-BE49-F238E27FC236}">
                <a16:creationId xmlns:a16="http://schemas.microsoft.com/office/drawing/2014/main" xmlns="" id="{993385E7-8FDE-4521-918E-FF642389AC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699" r="25593"/>
          <a:stretch/>
        </p:blipFill>
        <p:spPr>
          <a:xfrm rot="10800000">
            <a:off x="10601900" y="3103571"/>
            <a:ext cx="1590100" cy="2762004"/>
          </a:xfrm>
          <a:prstGeom prst="rect">
            <a:avLst/>
          </a:prstGeom>
        </p:spPr>
      </p:pic>
      <p:pic>
        <p:nvPicPr>
          <p:cNvPr id="10" name="Picture 9" descr="C:\Users\user.user-PC\Desktop\bardak\logoebi\logo.png">
            <a:extLst>
              <a:ext uri="{FF2B5EF4-FFF2-40B4-BE49-F238E27FC236}">
                <a16:creationId xmlns:a16="http://schemas.microsoft.com/office/drawing/2014/main" xmlns="" id="{C6ACBD28-3DFA-40B0-9ACC-020D5CD40C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072" y="6331633"/>
            <a:ext cx="1641123" cy="3489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69BFF6AE-C4D1-4D1F-9E5B-3E266882CB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9440" y="5957304"/>
            <a:ext cx="856081" cy="760960"/>
          </a:xfrm>
          <a:prstGeom prst="rect">
            <a:avLst/>
          </a:prstGeom>
        </p:spPr>
      </p:pic>
      <p:sp>
        <p:nvSpPr>
          <p:cNvPr id="2" name="Title 1"/>
          <p:cNvSpPr>
            <a:spLocks noGrp="1"/>
          </p:cNvSpPr>
          <p:nvPr>
            <p:ph type="title"/>
          </p:nvPr>
        </p:nvSpPr>
        <p:spPr>
          <a:xfrm>
            <a:off x="2074459" y="303219"/>
            <a:ext cx="8229600" cy="703549"/>
          </a:xfrm>
        </p:spPr>
        <p:txBody>
          <a:bodyPr>
            <a:normAutofit/>
          </a:bodyPr>
          <a:lstStyle/>
          <a:p>
            <a:pPr algn="ctr"/>
            <a:r>
              <a:rPr lang="ka-GE" sz="2800" b="1" dirty="0">
                <a:solidFill>
                  <a:schemeClr val="accent1">
                    <a:lumMod val="75000"/>
                  </a:schemeClr>
                </a:solidFill>
              </a:rPr>
              <a:t>მომსახურების ცენტრები</a:t>
            </a:r>
            <a:endParaRPr lang="en-US" sz="2800" b="1" dirty="0">
              <a:solidFill>
                <a:schemeClr val="accent1">
                  <a:lumMod val="75000"/>
                </a:schemeClr>
              </a:solidFill>
            </a:endParaRPr>
          </a:p>
        </p:txBody>
      </p:sp>
      <p:sp>
        <p:nvSpPr>
          <p:cNvPr id="3" name="Content Placeholder 2"/>
          <p:cNvSpPr>
            <a:spLocks noGrp="1"/>
          </p:cNvSpPr>
          <p:nvPr>
            <p:ph idx="1"/>
          </p:nvPr>
        </p:nvSpPr>
        <p:spPr>
          <a:xfrm>
            <a:off x="1419367" y="1005504"/>
            <a:ext cx="9976514" cy="5620480"/>
          </a:xfrm>
        </p:spPr>
        <p:txBody>
          <a:bodyPr>
            <a:normAutofit/>
          </a:bodyPr>
          <a:lstStyle/>
          <a:p>
            <a:pPr marL="0" indent="0" algn="ctr">
              <a:buNone/>
            </a:pPr>
            <a:r>
              <a:rPr lang="ka-GE" sz="1800" dirty="0">
                <a:solidFill>
                  <a:schemeClr val="tx1">
                    <a:lumMod val="75000"/>
                    <a:lumOff val="25000"/>
                  </a:schemeClr>
                </a:solidFill>
              </a:rPr>
              <a:t>დასაქმების ხელშეწყობის სერვისით სარგებლობა შესაძლებელია ნებისმიერ რაიონულ ცენტრსა და ქალაქში. </a:t>
            </a:r>
          </a:p>
          <a:p>
            <a:pPr marL="0" indent="0" algn="ctr">
              <a:buNone/>
            </a:pPr>
            <a:endParaRPr lang="ka-GE" sz="800" dirty="0">
              <a:solidFill>
                <a:schemeClr val="tx1">
                  <a:lumMod val="75000"/>
                  <a:lumOff val="25000"/>
                </a:schemeClr>
              </a:solidFill>
            </a:endParaRPr>
          </a:p>
          <a:p>
            <a:pPr marL="0" indent="0" algn="ctr">
              <a:buNone/>
            </a:pPr>
            <a:r>
              <a:rPr lang="ka-GE" sz="3200" b="1" dirty="0">
                <a:solidFill>
                  <a:schemeClr val="accent1">
                    <a:lumMod val="75000"/>
                  </a:schemeClr>
                </a:solidFill>
              </a:rPr>
              <a:t>ჩვენი მომსახურება უფასოა!</a:t>
            </a:r>
          </a:p>
          <a:p>
            <a:pPr marL="0" indent="0" algn="ctr">
              <a:buNone/>
            </a:pPr>
            <a:endParaRPr lang="ka-GE" sz="1800" dirty="0">
              <a:solidFill>
                <a:srgbClr val="820000"/>
              </a:solidFill>
            </a:endParaRPr>
          </a:p>
          <a:p>
            <a:pPr>
              <a:buFont typeface="Wingdings" panose="05000000000000000000" pitchFamily="2" charset="2"/>
              <a:buChar char="v"/>
            </a:pPr>
            <a:endParaRPr lang="ka-GE" sz="1600" dirty="0">
              <a:solidFill>
                <a:schemeClr val="tx1">
                  <a:lumMod val="75000"/>
                  <a:lumOff val="25000"/>
                </a:schemeClr>
              </a:solidFill>
            </a:endParaRPr>
          </a:p>
          <a:p>
            <a:pPr marL="0" indent="0">
              <a:buNone/>
            </a:pPr>
            <a:endParaRPr lang="ka-GE" sz="900" dirty="0">
              <a:solidFill>
                <a:schemeClr val="tx1">
                  <a:lumMod val="75000"/>
                  <a:lumOff val="25000"/>
                </a:schemeClr>
              </a:solidFill>
            </a:endParaRPr>
          </a:p>
          <a:p>
            <a:pPr marL="0" indent="0">
              <a:buNone/>
            </a:pPr>
            <a:endParaRPr lang="ka-GE" sz="1600" dirty="0">
              <a:solidFill>
                <a:schemeClr val="tx1">
                  <a:lumMod val="65000"/>
                  <a:lumOff val="35000"/>
                </a:schemeClr>
              </a:solidFill>
            </a:endParaRPr>
          </a:p>
          <a:p>
            <a:pPr marL="0" indent="0">
              <a:buNone/>
            </a:pPr>
            <a:r>
              <a:rPr lang="ka-GE" sz="1800" b="1" dirty="0">
                <a:solidFill>
                  <a:schemeClr val="accent1">
                    <a:lumMod val="75000"/>
                  </a:schemeClr>
                </a:solidFill>
              </a:rPr>
              <a:t>69 მომსახურების</a:t>
            </a:r>
            <a:br>
              <a:rPr lang="ka-GE" sz="1800" b="1" dirty="0">
                <a:solidFill>
                  <a:schemeClr val="accent1">
                    <a:lumMod val="75000"/>
                  </a:schemeClr>
                </a:solidFill>
              </a:rPr>
            </a:br>
            <a:r>
              <a:rPr lang="ka-GE" sz="1800" b="1" dirty="0">
                <a:solidFill>
                  <a:schemeClr val="accent1">
                    <a:lumMod val="75000"/>
                  </a:schemeClr>
                </a:solidFill>
              </a:rPr>
              <a:t>          ცენტრი</a:t>
            </a:r>
          </a:p>
        </p:txBody>
      </p:sp>
      <p:pic>
        <p:nvPicPr>
          <p:cNvPr id="4" name="Content Placeholder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4968" y="1838298"/>
            <a:ext cx="9162064" cy="476427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450">
        <p14:flythrough/>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8AEEDCB9-0EC8-4893-A5B0-38B0A49D81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699" r="25593"/>
          <a:stretch/>
        </p:blipFill>
        <p:spPr>
          <a:xfrm rot="10800000">
            <a:off x="10601900" y="3105177"/>
            <a:ext cx="1590100" cy="2762004"/>
          </a:xfrm>
          <a:prstGeom prst="rect">
            <a:avLst/>
          </a:prstGeom>
        </p:spPr>
      </p:pic>
      <p:pic>
        <p:nvPicPr>
          <p:cNvPr id="10" name="Picture 9">
            <a:extLst>
              <a:ext uri="{FF2B5EF4-FFF2-40B4-BE49-F238E27FC236}">
                <a16:creationId xmlns:a16="http://schemas.microsoft.com/office/drawing/2014/main" xmlns="" id="{54644959-355D-4484-A624-55C3F1F7F7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699" r="25593"/>
          <a:stretch/>
        </p:blipFill>
        <p:spPr>
          <a:xfrm>
            <a:off x="0" y="-16050"/>
            <a:ext cx="2191389" cy="3806443"/>
          </a:xfrm>
          <a:prstGeom prst="rect">
            <a:avLst/>
          </a:prstGeom>
        </p:spPr>
      </p:pic>
      <p:pic>
        <p:nvPicPr>
          <p:cNvPr id="11" name="Picture 10" descr="C:\Users\user.user-PC\Desktop\bardak\logoebi\logo.png">
            <a:extLst>
              <a:ext uri="{FF2B5EF4-FFF2-40B4-BE49-F238E27FC236}">
                <a16:creationId xmlns:a16="http://schemas.microsoft.com/office/drawing/2014/main" xmlns="" id="{41676A28-BDDF-44CA-B506-3C6830BC3D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072" y="6331633"/>
            <a:ext cx="1641123" cy="3489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xmlns="" id="{6A9584FF-2368-4725-ACAC-F3D8870050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9440" y="5957304"/>
            <a:ext cx="856081" cy="760960"/>
          </a:xfrm>
          <a:prstGeom prst="rect">
            <a:avLst/>
          </a:prstGeom>
        </p:spPr>
      </p:pic>
      <p:sp>
        <p:nvSpPr>
          <p:cNvPr id="3" name="Content Placeholder 2"/>
          <p:cNvSpPr>
            <a:spLocks noGrp="1"/>
          </p:cNvSpPr>
          <p:nvPr>
            <p:ph idx="1"/>
          </p:nvPr>
        </p:nvSpPr>
        <p:spPr>
          <a:xfrm>
            <a:off x="1401262" y="1456645"/>
            <a:ext cx="9289389" cy="4353347"/>
          </a:xfrm>
        </p:spPr>
        <p:txBody>
          <a:bodyPr>
            <a:normAutofit fontScale="85000" lnSpcReduction="20000"/>
          </a:bodyPr>
          <a:lstStyle/>
          <a:p>
            <a:pPr marL="720000" indent="-457200">
              <a:spcAft>
                <a:spcPts val="600"/>
              </a:spcAft>
              <a:buClr>
                <a:srgbClr val="1D618F"/>
              </a:buClr>
              <a:buFont typeface="Wingdings" panose="05000000000000000000" pitchFamily="2" charset="2"/>
              <a:buChar char="v"/>
            </a:pPr>
            <a:r>
              <a:rPr lang="ka-GE" dirty="0">
                <a:solidFill>
                  <a:schemeClr val="tx1">
                    <a:lumMod val="75000"/>
                    <a:lumOff val="25000"/>
                  </a:schemeClr>
                </a:solidFill>
              </a:rPr>
              <a:t>საშუამავლო მომსახურება;</a:t>
            </a:r>
          </a:p>
          <a:p>
            <a:pPr marL="720000" indent="-457200">
              <a:spcAft>
                <a:spcPts val="600"/>
              </a:spcAft>
              <a:buClr>
                <a:srgbClr val="1D618F"/>
              </a:buClr>
              <a:buFont typeface="Wingdings" panose="05000000000000000000" pitchFamily="2" charset="2"/>
              <a:buChar char="v"/>
            </a:pPr>
            <a:r>
              <a:rPr lang="ka-GE" dirty="0">
                <a:solidFill>
                  <a:schemeClr val="tx1">
                    <a:lumMod val="75000"/>
                    <a:lumOff val="25000"/>
                  </a:schemeClr>
                </a:solidFill>
              </a:rPr>
              <a:t>კონსულტირება - </a:t>
            </a:r>
            <a:r>
              <a:rPr lang="ka-GE" i="1" dirty="0">
                <a:solidFill>
                  <a:schemeClr val="tx1">
                    <a:lumMod val="75000"/>
                    <a:lumOff val="25000"/>
                  </a:schemeClr>
                </a:solidFill>
              </a:rPr>
              <a:t>ინდივიდუალური, ჯგუფური;</a:t>
            </a:r>
          </a:p>
          <a:p>
            <a:pPr marL="720000" indent="-457200">
              <a:spcAft>
                <a:spcPts val="600"/>
              </a:spcAft>
              <a:buClr>
                <a:srgbClr val="1D618F"/>
              </a:buClr>
              <a:buFont typeface="Wingdings" panose="05000000000000000000" pitchFamily="2" charset="2"/>
              <a:buChar char="v"/>
            </a:pPr>
            <a:r>
              <a:rPr lang="ka-GE" dirty="0">
                <a:solidFill>
                  <a:schemeClr val="tx1">
                    <a:lumMod val="75000"/>
                    <a:lumOff val="25000"/>
                  </a:schemeClr>
                </a:solidFill>
              </a:rPr>
              <a:t>კარიერის დაგეგმვა;</a:t>
            </a:r>
          </a:p>
          <a:p>
            <a:pPr marL="720000" indent="-457200">
              <a:spcAft>
                <a:spcPts val="600"/>
              </a:spcAft>
              <a:buClr>
                <a:srgbClr val="1D618F"/>
              </a:buClr>
              <a:buFont typeface="Wingdings" panose="05000000000000000000" pitchFamily="2" charset="2"/>
              <a:buChar char="v"/>
            </a:pPr>
            <a:r>
              <a:rPr lang="ka-GE" dirty="0">
                <a:solidFill>
                  <a:schemeClr val="tx1">
                    <a:lumMod val="75000"/>
                    <a:lumOff val="25000"/>
                  </a:schemeClr>
                </a:solidFill>
              </a:rPr>
              <a:t>მხარდაჭერითი დასაქმება;</a:t>
            </a:r>
          </a:p>
          <a:p>
            <a:pPr marL="720000" indent="-457200">
              <a:spcAft>
                <a:spcPts val="600"/>
              </a:spcAft>
              <a:buClr>
                <a:srgbClr val="1D618F"/>
              </a:buClr>
              <a:buFont typeface="Wingdings" panose="05000000000000000000" pitchFamily="2" charset="2"/>
              <a:buChar char="v"/>
            </a:pPr>
            <a:r>
              <a:rPr lang="ka-GE" dirty="0">
                <a:solidFill>
                  <a:schemeClr val="tx1">
                    <a:lumMod val="75000"/>
                    <a:lumOff val="25000"/>
                  </a:schemeClr>
                </a:solidFill>
              </a:rPr>
              <a:t>დასაქმების ფორუმი;</a:t>
            </a:r>
          </a:p>
          <a:p>
            <a:pPr marL="720000" indent="-457200">
              <a:spcAft>
                <a:spcPts val="600"/>
              </a:spcAft>
              <a:buClr>
                <a:srgbClr val="1D618F"/>
              </a:buClr>
              <a:buFont typeface="Wingdings" panose="05000000000000000000" pitchFamily="2" charset="2"/>
              <a:buChar char="v"/>
            </a:pPr>
            <a:r>
              <a:rPr lang="ka-GE" dirty="0">
                <a:solidFill>
                  <a:schemeClr val="tx1">
                    <a:lumMod val="75000"/>
                    <a:lumOff val="25000"/>
                  </a:schemeClr>
                </a:solidFill>
              </a:rPr>
              <a:t>შრომის ბაზრის კვლევა;</a:t>
            </a:r>
          </a:p>
          <a:p>
            <a:pPr marL="720000" indent="-457200">
              <a:spcAft>
                <a:spcPts val="600"/>
              </a:spcAft>
              <a:buClr>
                <a:srgbClr val="1D618F"/>
              </a:buClr>
              <a:buFont typeface="Wingdings" panose="05000000000000000000" pitchFamily="2" charset="2"/>
              <a:buChar char="v"/>
            </a:pPr>
            <a:r>
              <a:rPr lang="ka-GE" dirty="0">
                <a:solidFill>
                  <a:schemeClr val="tx1">
                    <a:lumMod val="75000"/>
                    <a:lumOff val="25000"/>
                  </a:schemeClr>
                </a:solidFill>
              </a:rPr>
              <a:t>პროფესიული მომზადება-გადამზადება;</a:t>
            </a:r>
          </a:p>
          <a:p>
            <a:pPr marL="720000" indent="-457200">
              <a:spcAft>
                <a:spcPts val="600"/>
              </a:spcAft>
              <a:buClr>
                <a:srgbClr val="1D618F"/>
              </a:buClr>
              <a:buFont typeface="Wingdings" panose="05000000000000000000" pitchFamily="2" charset="2"/>
              <a:buChar char="v"/>
            </a:pPr>
            <a:r>
              <a:rPr lang="ka-GE" dirty="0">
                <a:solidFill>
                  <a:schemeClr val="tx1">
                    <a:lumMod val="75000"/>
                    <a:lumOff val="25000"/>
                  </a:schemeClr>
                </a:solidFill>
              </a:rPr>
              <a:t>სტაჟირება;</a:t>
            </a:r>
          </a:p>
          <a:p>
            <a:pPr marL="720000" indent="-457200">
              <a:spcAft>
                <a:spcPts val="600"/>
              </a:spcAft>
              <a:buClr>
                <a:srgbClr val="1D618F"/>
              </a:buClr>
              <a:buFont typeface="Wingdings" panose="05000000000000000000" pitchFamily="2" charset="2"/>
              <a:buChar char="v"/>
            </a:pPr>
            <a:r>
              <a:rPr lang="ka-GE" dirty="0">
                <a:solidFill>
                  <a:schemeClr val="tx1">
                    <a:lumMod val="75000"/>
                    <a:lumOff val="25000"/>
                  </a:schemeClr>
                </a:solidFill>
              </a:rPr>
              <a:t>სუბსიდირება</a:t>
            </a:r>
          </a:p>
          <a:p>
            <a:pPr marL="0" indent="0">
              <a:buNone/>
            </a:pPr>
            <a:endParaRPr lang="en-US" b="1" dirty="0">
              <a:solidFill>
                <a:schemeClr val="tx1"/>
              </a:solidFill>
            </a:endParaRPr>
          </a:p>
        </p:txBody>
      </p:sp>
      <p:sp>
        <p:nvSpPr>
          <p:cNvPr id="8" name="Title 33">
            <a:extLst>
              <a:ext uri="{FF2B5EF4-FFF2-40B4-BE49-F238E27FC236}">
                <a16:creationId xmlns:a16="http://schemas.microsoft.com/office/drawing/2014/main" xmlns="" id="{65A10291-BF10-41FD-BE55-3B5C8F30F45C}"/>
              </a:ext>
            </a:extLst>
          </p:cNvPr>
          <p:cNvSpPr txBox="1">
            <a:spLocks/>
          </p:cNvSpPr>
          <p:nvPr/>
        </p:nvSpPr>
        <p:spPr>
          <a:xfrm>
            <a:off x="1401262" y="410450"/>
            <a:ext cx="9289390" cy="6879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a-GE" sz="3200" b="1" dirty="0">
                <a:solidFill>
                  <a:schemeClr val="accent1">
                    <a:lumMod val="75000"/>
                  </a:schemeClr>
                </a:solidFill>
              </a:rPr>
              <a:t>სერვისები და პროგრამები</a:t>
            </a:r>
            <a:endParaRPr lang="en-US" sz="3200" dirty="0">
              <a:solidFill>
                <a:schemeClr val="accent1">
                  <a:lumMod val="75000"/>
                </a:schemeClr>
              </a:solidFill>
              <a:latin typeface="Sylfaen" panose="010A0502050306030303" pitchFamily="18" charset="0"/>
            </a:endParaRPr>
          </a:p>
        </p:txBody>
      </p:sp>
    </p:spTree>
    <p:extLst>
      <p:ext uri="{BB962C8B-B14F-4D97-AF65-F5344CB8AC3E}">
        <p14:creationId xmlns:p14="http://schemas.microsoft.com/office/powerpoint/2010/main" val="1247691765"/>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541CD092-B765-4557-8E9D-97013CECD8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699" r="25593"/>
          <a:stretch/>
        </p:blipFill>
        <p:spPr>
          <a:xfrm rot="10800000">
            <a:off x="10601900" y="3105177"/>
            <a:ext cx="1590100" cy="2762004"/>
          </a:xfrm>
          <a:prstGeom prst="rect">
            <a:avLst/>
          </a:prstGeom>
        </p:spPr>
      </p:pic>
      <p:pic>
        <p:nvPicPr>
          <p:cNvPr id="13" name="Picture 12">
            <a:extLst>
              <a:ext uri="{FF2B5EF4-FFF2-40B4-BE49-F238E27FC236}">
                <a16:creationId xmlns:a16="http://schemas.microsoft.com/office/drawing/2014/main" xmlns="" id="{51946B21-F7CA-42E2-B877-2734C47118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699" r="25593"/>
          <a:stretch/>
        </p:blipFill>
        <p:spPr>
          <a:xfrm>
            <a:off x="0" y="0"/>
            <a:ext cx="2191389" cy="3806443"/>
          </a:xfrm>
          <a:prstGeom prst="rect">
            <a:avLst/>
          </a:prstGeom>
        </p:spPr>
      </p:pic>
      <p:pic>
        <p:nvPicPr>
          <p:cNvPr id="14" name="Picture 13" descr="C:\Users\user.user-PC\Desktop\bardak\logoebi\logo.png">
            <a:extLst>
              <a:ext uri="{FF2B5EF4-FFF2-40B4-BE49-F238E27FC236}">
                <a16:creationId xmlns:a16="http://schemas.microsoft.com/office/drawing/2014/main" xmlns="" id="{5D90A851-10BD-4496-941E-2CFF4FE6D0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072" y="6331633"/>
            <a:ext cx="1641123" cy="3489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xmlns="" id="{47E6F7B3-E67B-4EC3-8C46-4FB7F763C7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9440" y="5957304"/>
            <a:ext cx="856081" cy="760960"/>
          </a:xfrm>
          <a:prstGeom prst="rect">
            <a:avLst/>
          </a:prstGeom>
        </p:spPr>
      </p:pic>
      <p:sp>
        <p:nvSpPr>
          <p:cNvPr id="4" name="Content Placeholder 3"/>
          <p:cNvSpPr>
            <a:spLocks noGrp="1"/>
          </p:cNvSpPr>
          <p:nvPr>
            <p:ph sz="half" idx="1"/>
          </p:nvPr>
        </p:nvSpPr>
        <p:spPr>
          <a:xfrm>
            <a:off x="1693213" y="1190886"/>
            <a:ext cx="8665438" cy="980590"/>
          </a:xfrm>
          <a:ln>
            <a:noFill/>
          </a:ln>
          <a:effectLst>
            <a:outerShdw blurRad="44450" dist="27940" dir="5400000" algn="ctr">
              <a:srgbClr val="000000">
                <a:alpha val="32000"/>
              </a:srgbClr>
            </a:outerShdw>
          </a:effectLst>
        </p:spPr>
        <p:style>
          <a:lnRef idx="2">
            <a:schemeClr val="accent2"/>
          </a:lnRef>
          <a:fillRef idx="1001">
            <a:schemeClr val="lt1"/>
          </a:fillRef>
          <a:effectRef idx="0">
            <a:schemeClr val="accent2"/>
          </a:effectRef>
          <a:fontRef idx="minor">
            <a:schemeClr val="dk1"/>
          </a:fontRef>
        </p:style>
        <p:txBody>
          <a:bodyPr>
            <a:normAutofit lnSpcReduction="10000"/>
          </a:bodyPr>
          <a:lstStyle/>
          <a:p>
            <a:pPr marL="360000" indent="0">
              <a:spcBef>
                <a:spcPts val="0"/>
              </a:spcBef>
              <a:buNone/>
            </a:pPr>
            <a:endParaRPr lang="ka-GE" sz="800" b="1" dirty="0">
              <a:solidFill>
                <a:schemeClr val="tx1">
                  <a:lumMod val="75000"/>
                  <a:lumOff val="25000"/>
                </a:schemeClr>
              </a:solidFill>
            </a:endParaRPr>
          </a:p>
          <a:p>
            <a:pPr marL="360000" indent="0">
              <a:spcBef>
                <a:spcPts val="0"/>
              </a:spcBef>
              <a:buNone/>
            </a:pPr>
            <a:r>
              <a:rPr lang="ka-GE" sz="1900" b="1" dirty="0">
                <a:solidFill>
                  <a:schemeClr val="accent1">
                    <a:lumMod val="75000"/>
                  </a:schemeClr>
                </a:solidFill>
              </a:rPr>
              <a:t>მიზანი: </a:t>
            </a:r>
          </a:p>
          <a:p>
            <a:pPr marL="360000" indent="0">
              <a:spcBef>
                <a:spcPts val="0"/>
              </a:spcBef>
              <a:buNone/>
            </a:pPr>
            <a:r>
              <a:rPr lang="ka-GE" sz="1900" dirty="0">
                <a:solidFill>
                  <a:schemeClr val="tx1">
                    <a:lumMod val="75000"/>
                    <a:lumOff val="25000"/>
                  </a:schemeClr>
                </a:solidFill>
              </a:rPr>
              <a:t>შრომის ბაზარზე მოთხოვნადი პროფესიების, საჭირო ცოდნისა და უნარ-ჩვევების გამოვლენა.</a:t>
            </a:r>
          </a:p>
          <a:p>
            <a:pPr marL="360000" indent="0">
              <a:spcBef>
                <a:spcPts val="0"/>
              </a:spcBef>
              <a:buNone/>
            </a:pPr>
            <a:endParaRPr lang="ka-GE" sz="2000" dirty="0">
              <a:solidFill>
                <a:schemeClr val="tx1">
                  <a:lumMod val="75000"/>
                  <a:lumOff val="25000"/>
                </a:schemeClr>
              </a:solidFill>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8171" y="4455364"/>
            <a:ext cx="5152567" cy="2269780"/>
          </a:xfrm>
          <a:prstGeom prst="rect">
            <a:avLst/>
          </a:prstGeom>
        </p:spPr>
      </p:pic>
      <p:sp>
        <p:nvSpPr>
          <p:cNvPr id="7" name="Content Placeholder 6"/>
          <p:cNvSpPr>
            <a:spLocks noGrp="1"/>
          </p:cNvSpPr>
          <p:nvPr>
            <p:ph sz="half" idx="2"/>
          </p:nvPr>
        </p:nvSpPr>
        <p:spPr>
          <a:xfrm>
            <a:off x="1401262" y="2236681"/>
            <a:ext cx="9289390" cy="4469204"/>
          </a:xfrm>
        </p:spPr>
        <p:txBody>
          <a:bodyPr>
            <a:normAutofit lnSpcReduction="10000"/>
          </a:bodyPr>
          <a:lstStyle/>
          <a:p>
            <a:pPr marL="0" indent="0">
              <a:buNone/>
            </a:pPr>
            <a:endParaRPr lang="ka-GE" sz="900" b="1" dirty="0">
              <a:solidFill>
                <a:schemeClr val="accent3">
                  <a:lumMod val="50000"/>
                </a:schemeClr>
              </a:solidFill>
            </a:endParaRPr>
          </a:p>
          <a:p>
            <a:pPr marL="0" indent="0" algn="just">
              <a:buNone/>
            </a:pPr>
            <a:r>
              <a:rPr lang="ka-GE" sz="1900" b="1" dirty="0">
                <a:solidFill>
                  <a:schemeClr val="accent1">
                    <a:lumMod val="75000"/>
                  </a:schemeClr>
                </a:solidFill>
              </a:rPr>
              <a:t>2018</a:t>
            </a:r>
            <a:r>
              <a:rPr lang="ka-GE" sz="1900" b="1" dirty="0">
                <a:solidFill>
                  <a:schemeClr val="accent3">
                    <a:lumMod val="50000"/>
                  </a:schemeClr>
                </a:solidFill>
              </a:rPr>
              <a:t> </a:t>
            </a:r>
            <a:r>
              <a:rPr lang="ka-GE" sz="1900" dirty="0">
                <a:solidFill>
                  <a:schemeClr val="tx1">
                    <a:lumMod val="75000"/>
                    <a:lumOff val="25000"/>
                  </a:schemeClr>
                </a:solidFill>
              </a:rPr>
              <a:t>წელს</a:t>
            </a:r>
            <a:r>
              <a:rPr lang="en-US" sz="1900" dirty="0">
                <a:solidFill>
                  <a:schemeClr val="tx1">
                    <a:lumMod val="75000"/>
                    <a:lumOff val="25000"/>
                  </a:schemeClr>
                </a:solidFill>
              </a:rPr>
              <a:t>,</a:t>
            </a:r>
            <a:r>
              <a:rPr lang="ka-GE" sz="1900" dirty="0">
                <a:solidFill>
                  <a:schemeClr val="tx1">
                    <a:lumMod val="75000"/>
                    <a:lumOff val="25000"/>
                  </a:schemeClr>
                </a:solidFill>
              </a:rPr>
              <a:t> შრომის ბაზრის თვისებრივი კვლევა ახალი მეთოდოლოგიით ჩატარდა, რომელიც ევროკავშირის დასაქმებისა და პროფესიული განათლების რეფორმების ტექნიკური დახმარების პროექტის</a:t>
            </a:r>
            <a:r>
              <a:rPr lang="en-US" sz="1900" dirty="0">
                <a:solidFill>
                  <a:schemeClr val="tx1">
                    <a:lumMod val="75000"/>
                    <a:lumOff val="25000"/>
                  </a:schemeClr>
                </a:solidFill>
              </a:rPr>
              <a:t> (EUVEGE)</a:t>
            </a:r>
            <a:r>
              <a:rPr lang="ka-GE" sz="1900" dirty="0">
                <a:solidFill>
                  <a:schemeClr val="tx1">
                    <a:lumMod val="75000"/>
                    <a:lumOff val="25000"/>
                  </a:schemeClr>
                </a:solidFill>
              </a:rPr>
              <a:t> მხარდაჭერით შემუშავდა.</a:t>
            </a:r>
          </a:p>
          <a:p>
            <a:pPr marL="0" indent="0" algn="just">
              <a:buNone/>
            </a:pPr>
            <a:r>
              <a:rPr lang="ka-GE" sz="1900" dirty="0">
                <a:solidFill>
                  <a:schemeClr val="tx1">
                    <a:lumMod val="75000"/>
                    <a:lumOff val="25000"/>
                  </a:schemeClr>
                </a:solidFill>
              </a:rPr>
              <a:t>კვლევის შედეგად გამოვლენილი მოთხოვნადი პროფესიები საფუძვლად დაედო </a:t>
            </a:r>
            <a:r>
              <a:rPr lang="ka-GE" sz="1900" b="1" dirty="0">
                <a:solidFill>
                  <a:schemeClr val="accent1">
                    <a:lumMod val="75000"/>
                  </a:schemeClr>
                </a:solidFill>
              </a:rPr>
              <a:t>2019</a:t>
            </a:r>
            <a:r>
              <a:rPr lang="ka-GE" sz="1900" dirty="0">
                <a:solidFill>
                  <a:srgbClr val="2479B2"/>
                </a:solidFill>
              </a:rPr>
              <a:t> </a:t>
            </a:r>
            <a:r>
              <a:rPr lang="ka-GE" sz="1900" dirty="0">
                <a:solidFill>
                  <a:schemeClr val="tx1">
                    <a:lumMod val="75000"/>
                    <a:lumOff val="25000"/>
                  </a:schemeClr>
                </a:solidFill>
              </a:rPr>
              <a:t>წლის „სამუშაოს მაძიებელთა პროფესიულო მომზადება-გადამზადებისა და კვალიფიკაციის ამაღლების სახელმწიფო პროგრამას.“ </a:t>
            </a:r>
            <a:endParaRPr lang="en-US" sz="1900" dirty="0"/>
          </a:p>
        </p:txBody>
      </p:sp>
      <p:sp>
        <p:nvSpPr>
          <p:cNvPr id="16" name="Title 33">
            <a:extLst>
              <a:ext uri="{FF2B5EF4-FFF2-40B4-BE49-F238E27FC236}">
                <a16:creationId xmlns:a16="http://schemas.microsoft.com/office/drawing/2014/main" xmlns="" id="{9A590F82-DAD6-46DB-9C79-9760E94A17C8}"/>
              </a:ext>
            </a:extLst>
          </p:cNvPr>
          <p:cNvSpPr txBox="1">
            <a:spLocks/>
          </p:cNvSpPr>
          <p:nvPr/>
        </p:nvSpPr>
        <p:spPr>
          <a:xfrm>
            <a:off x="1401262" y="410450"/>
            <a:ext cx="9289390" cy="6879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a-GE" sz="3200" b="1" dirty="0">
                <a:solidFill>
                  <a:schemeClr val="accent1">
                    <a:lumMod val="75000"/>
                  </a:schemeClr>
                </a:solidFill>
                <a:latin typeface="Sylfaen" panose="010A0502050306030303" pitchFamily="18" charset="0"/>
              </a:rPr>
              <a:t>შრომის ბაზრის თვისებრივი კვლევა</a:t>
            </a:r>
            <a:endParaRPr lang="en-US" sz="3200" dirty="0">
              <a:solidFill>
                <a:schemeClr val="accent1">
                  <a:lumMod val="75000"/>
                </a:schemeClr>
              </a:solidFill>
              <a:latin typeface="Sylfaen" panose="010A0502050306030303"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02DDBDBF-EE12-453C-859B-59AF8DE587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699" r="25593"/>
          <a:stretch/>
        </p:blipFill>
        <p:spPr>
          <a:xfrm rot="10800000">
            <a:off x="10601900" y="3105177"/>
            <a:ext cx="1590100" cy="2762004"/>
          </a:xfrm>
          <a:prstGeom prst="rect">
            <a:avLst/>
          </a:prstGeom>
        </p:spPr>
      </p:pic>
      <p:pic>
        <p:nvPicPr>
          <p:cNvPr id="16" name="Picture 15">
            <a:extLst>
              <a:ext uri="{FF2B5EF4-FFF2-40B4-BE49-F238E27FC236}">
                <a16:creationId xmlns:a16="http://schemas.microsoft.com/office/drawing/2014/main" xmlns="" id="{79B04B78-91B8-4720-A108-6591E89D16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699" r="25593"/>
          <a:stretch/>
        </p:blipFill>
        <p:spPr>
          <a:xfrm>
            <a:off x="0" y="-16050"/>
            <a:ext cx="2191389" cy="3806443"/>
          </a:xfrm>
          <a:prstGeom prst="rect">
            <a:avLst/>
          </a:prstGeom>
        </p:spPr>
      </p:pic>
      <p:pic>
        <p:nvPicPr>
          <p:cNvPr id="17" name="Picture 16" descr="C:\Users\user.user-PC\Desktop\bardak\logoebi\logo.png">
            <a:extLst>
              <a:ext uri="{FF2B5EF4-FFF2-40B4-BE49-F238E27FC236}">
                <a16:creationId xmlns:a16="http://schemas.microsoft.com/office/drawing/2014/main" xmlns="" id="{484CA843-384E-4612-B653-78AB072834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072" y="6331633"/>
            <a:ext cx="1641123" cy="3489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xmlns="" id="{3086C5DB-7F1C-47DF-82FB-F75A4A921A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9440" y="5957304"/>
            <a:ext cx="856081" cy="760960"/>
          </a:xfrm>
          <a:prstGeom prst="rect">
            <a:avLst/>
          </a:prstGeom>
        </p:spPr>
      </p:pic>
      <p:sp>
        <p:nvSpPr>
          <p:cNvPr id="3" name="Content Placeholder 2"/>
          <p:cNvSpPr>
            <a:spLocks noGrp="1"/>
          </p:cNvSpPr>
          <p:nvPr>
            <p:ph idx="1"/>
          </p:nvPr>
        </p:nvSpPr>
        <p:spPr>
          <a:xfrm>
            <a:off x="1887941" y="1531881"/>
            <a:ext cx="8802711" cy="4755491"/>
          </a:xfrm>
        </p:spPr>
        <p:txBody>
          <a:bodyPr>
            <a:normAutofit/>
          </a:bodyPr>
          <a:lstStyle/>
          <a:p>
            <a:pPr marL="0" indent="0">
              <a:spcBef>
                <a:spcPts val="1800"/>
              </a:spcBef>
              <a:buNone/>
            </a:pPr>
            <a:r>
              <a:rPr lang="ka-GE" sz="2000" b="1" dirty="0">
                <a:solidFill>
                  <a:schemeClr val="accent1">
                    <a:lumMod val="75000"/>
                  </a:schemeClr>
                </a:solidFill>
              </a:rPr>
              <a:t>2015</a:t>
            </a:r>
            <a:r>
              <a:rPr lang="ka-GE" sz="2000" dirty="0"/>
              <a:t> წელს, სწავლა დაიწყო</a:t>
            </a:r>
            <a:r>
              <a:rPr lang="ka-GE" sz="2000" dirty="0">
                <a:solidFill>
                  <a:schemeClr val="accent4">
                    <a:lumMod val="75000"/>
                  </a:schemeClr>
                </a:solidFill>
              </a:rPr>
              <a:t> </a:t>
            </a:r>
            <a:r>
              <a:rPr lang="ka-GE" sz="2000" b="1" dirty="0">
                <a:solidFill>
                  <a:schemeClr val="accent1">
                    <a:lumMod val="75000"/>
                  </a:schemeClr>
                </a:solidFill>
              </a:rPr>
              <a:t>571</a:t>
            </a:r>
            <a:r>
              <a:rPr lang="ka-GE" sz="2000" dirty="0">
                <a:solidFill>
                  <a:schemeClr val="accent4">
                    <a:lumMod val="75000"/>
                  </a:schemeClr>
                </a:solidFill>
              </a:rPr>
              <a:t> </a:t>
            </a:r>
            <a:r>
              <a:rPr lang="ka-GE" sz="2000" dirty="0"/>
              <a:t>სამუშაოს მაძიებელმა. მათ შორის, </a:t>
            </a:r>
            <a:r>
              <a:rPr lang="ka-GE" sz="2000" b="1" dirty="0">
                <a:solidFill>
                  <a:schemeClr val="accent1">
                    <a:lumMod val="75000"/>
                  </a:schemeClr>
                </a:solidFill>
              </a:rPr>
              <a:t>31</a:t>
            </a:r>
            <a:r>
              <a:rPr lang="ka-GE" sz="2000" dirty="0"/>
              <a:t>  </a:t>
            </a:r>
            <a:r>
              <a:rPr lang="ka-GE" sz="2000" dirty="0">
                <a:solidFill>
                  <a:schemeClr val="tx1">
                    <a:lumMod val="75000"/>
                    <a:lumOff val="25000"/>
                  </a:schemeClr>
                </a:solidFill>
              </a:rPr>
              <a:t>შშმ პირი.   დასაქმდა</a:t>
            </a:r>
            <a:r>
              <a:rPr lang="ka-GE" sz="2000" b="1" dirty="0">
                <a:solidFill>
                  <a:schemeClr val="accent1">
                    <a:lumMod val="75000"/>
                  </a:schemeClr>
                </a:solidFill>
              </a:rPr>
              <a:t> - 35 </a:t>
            </a:r>
            <a:r>
              <a:rPr lang="ka-GE" sz="2000" dirty="0"/>
              <a:t>სამუშაოს მაძიებელი;</a:t>
            </a:r>
          </a:p>
          <a:p>
            <a:pPr marL="0" indent="0">
              <a:spcBef>
                <a:spcPts val="1800"/>
              </a:spcBef>
              <a:buNone/>
            </a:pPr>
            <a:r>
              <a:rPr lang="ka-GE" sz="2000" b="1" dirty="0">
                <a:solidFill>
                  <a:schemeClr val="accent1">
                    <a:lumMod val="75000"/>
                  </a:schemeClr>
                </a:solidFill>
              </a:rPr>
              <a:t>2016</a:t>
            </a:r>
            <a:r>
              <a:rPr lang="ka-GE" sz="2000" dirty="0"/>
              <a:t> წელს, სწავლა დაიწყო</a:t>
            </a:r>
            <a:r>
              <a:rPr lang="ka-GE" sz="2000" dirty="0">
                <a:solidFill>
                  <a:schemeClr val="accent4">
                    <a:lumMod val="75000"/>
                  </a:schemeClr>
                </a:solidFill>
              </a:rPr>
              <a:t> </a:t>
            </a:r>
            <a:r>
              <a:rPr lang="ka-GE" sz="2000" b="1" dirty="0">
                <a:solidFill>
                  <a:schemeClr val="accent1">
                    <a:lumMod val="75000"/>
                  </a:schemeClr>
                </a:solidFill>
              </a:rPr>
              <a:t>1995</a:t>
            </a:r>
            <a:r>
              <a:rPr lang="ka-GE" sz="2000" dirty="0">
                <a:solidFill>
                  <a:schemeClr val="accent4">
                    <a:lumMod val="75000"/>
                  </a:schemeClr>
                </a:solidFill>
              </a:rPr>
              <a:t> </a:t>
            </a:r>
            <a:r>
              <a:rPr lang="ka-GE" sz="2000" dirty="0"/>
              <a:t>სამუშაოს მაძიებელმა. მათ შორის, </a:t>
            </a:r>
            <a:r>
              <a:rPr lang="ka-GE" sz="2000" b="1" dirty="0">
                <a:solidFill>
                  <a:schemeClr val="accent1">
                    <a:lumMod val="75000"/>
                  </a:schemeClr>
                </a:solidFill>
              </a:rPr>
              <a:t>83 </a:t>
            </a:r>
            <a:r>
              <a:rPr lang="ka-GE" sz="2000" dirty="0">
                <a:solidFill>
                  <a:schemeClr val="tx1">
                    <a:lumMod val="75000"/>
                    <a:lumOff val="25000"/>
                  </a:schemeClr>
                </a:solidFill>
              </a:rPr>
              <a:t>შშმ პირი. დასაქმდა</a:t>
            </a:r>
            <a:r>
              <a:rPr lang="ka-GE" sz="2000" b="1" dirty="0">
                <a:solidFill>
                  <a:schemeClr val="accent1">
                    <a:lumMod val="75000"/>
                  </a:schemeClr>
                </a:solidFill>
              </a:rPr>
              <a:t> - 534 </a:t>
            </a:r>
            <a:r>
              <a:rPr lang="ka-GE" sz="2000" dirty="0"/>
              <a:t>სამუშაოს მაძიებელი;</a:t>
            </a:r>
          </a:p>
          <a:p>
            <a:pPr marL="0" indent="0">
              <a:spcBef>
                <a:spcPts val="1800"/>
              </a:spcBef>
              <a:buNone/>
            </a:pPr>
            <a:r>
              <a:rPr lang="ka-GE" sz="2000" b="1" dirty="0">
                <a:solidFill>
                  <a:schemeClr val="accent1">
                    <a:lumMod val="75000"/>
                  </a:schemeClr>
                </a:solidFill>
              </a:rPr>
              <a:t>2017</a:t>
            </a:r>
            <a:r>
              <a:rPr lang="ka-GE" sz="2000" dirty="0"/>
              <a:t> წელს, სწავლა დაიწყო </a:t>
            </a:r>
            <a:r>
              <a:rPr lang="ka-GE" sz="2000" b="1" dirty="0">
                <a:solidFill>
                  <a:schemeClr val="accent1">
                    <a:lumMod val="75000"/>
                  </a:schemeClr>
                </a:solidFill>
              </a:rPr>
              <a:t>2290</a:t>
            </a:r>
            <a:r>
              <a:rPr lang="ka-GE" sz="2000" dirty="0">
                <a:solidFill>
                  <a:schemeClr val="accent4">
                    <a:lumMod val="75000"/>
                  </a:schemeClr>
                </a:solidFill>
              </a:rPr>
              <a:t> </a:t>
            </a:r>
            <a:r>
              <a:rPr lang="ka-GE" sz="2000" dirty="0"/>
              <a:t>სამუშაოს მაძიებელმა. მათ შორის, </a:t>
            </a:r>
            <a:r>
              <a:rPr lang="ka-GE" sz="2000" b="1" dirty="0">
                <a:solidFill>
                  <a:schemeClr val="accent1">
                    <a:lumMod val="75000"/>
                  </a:schemeClr>
                </a:solidFill>
              </a:rPr>
              <a:t>74 </a:t>
            </a:r>
            <a:r>
              <a:rPr lang="ka-GE" sz="2000" dirty="0">
                <a:solidFill>
                  <a:schemeClr val="tx1">
                    <a:lumMod val="75000"/>
                    <a:lumOff val="25000"/>
                  </a:schemeClr>
                </a:solidFill>
              </a:rPr>
              <a:t>შშმ პირი. დასაქმდა</a:t>
            </a:r>
            <a:r>
              <a:rPr lang="ka-GE" sz="2000" b="1" dirty="0">
                <a:solidFill>
                  <a:schemeClr val="accent1">
                    <a:lumMod val="75000"/>
                  </a:schemeClr>
                </a:solidFill>
              </a:rPr>
              <a:t> - 551 </a:t>
            </a:r>
            <a:r>
              <a:rPr lang="ka-GE" sz="2000" dirty="0"/>
              <a:t>სამუშაოს მაძიებელი;</a:t>
            </a:r>
          </a:p>
          <a:p>
            <a:pPr marL="0" indent="0">
              <a:spcBef>
                <a:spcPts val="1800"/>
              </a:spcBef>
              <a:buNone/>
            </a:pPr>
            <a:r>
              <a:rPr lang="ka-GE" sz="2000" b="1" dirty="0">
                <a:solidFill>
                  <a:schemeClr val="accent1">
                    <a:lumMod val="75000"/>
                  </a:schemeClr>
                </a:solidFill>
              </a:rPr>
              <a:t>2018</a:t>
            </a:r>
            <a:r>
              <a:rPr lang="ka-GE" sz="2000" dirty="0"/>
              <a:t> წელს, სწავლა დაიწყო </a:t>
            </a:r>
            <a:r>
              <a:rPr lang="ka-GE" sz="2000" b="1" dirty="0">
                <a:solidFill>
                  <a:schemeClr val="accent1">
                    <a:lumMod val="75000"/>
                  </a:schemeClr>
                </a:solidFill>
              </a:rPr>
              <a:t>2871</a:t>
            </a:r>
            <a:r>
              <a:rPr lang="ka-GE" sz="2000" dirty="0"/>
              <a:t> სამუშაოს მაძიებელმა. მათ შორის, </a:t>
            </a:r>
            <a:r>
              <a:rPr lang="ka-GE" sz="2000" b="1" dirty="0">
                <a:solidFill>
                  <a:schemeClr val="accent1">
                    <a:lumMod val="75000"/>
                  </a:schemeClr>
                </a:solidFill>
              </a:rPr>
              <a:t>97 </a:t>
            </a:r>
            <a:r>
              <a:rPr lang="ka-GE" sz="2000" dirty="0">
                <a:solidFill>
                  <a:schemeClr val="tx1">
                    <a:lumMod val="75000"/>
                    <a:lumOff val="25000"/>
                  </a:schemeClr>
                </a:solidFill>
              </a:rPr>
              <a:t>შშმ პირი. </a:t>
            </a:r>
            <a:r>
              <a:rPr lang="ka-GE" sz="2000" dirty="0"/>
              <a:t>დასაქმდა - </a:t>
            </a:r>
            <a:r>
              <a:rPr lang="ka-GE" sz="2000" b="1" dirty="0">
                <a:solidFill>
                  <a:schemeClr val="accent1">
                    <a:lumMod val="75000"/>
                  </a:schemeClr>
                </a:solidFill>
              </a:rPr>
              <a:t>876</a:t>
            </a:r>
            <a:r>
              <a:rPr lang="ka-GE" sz="2000" dirty="0"/>
              <a:t> სამუშაოს მაძიებელი;</a:t>
            </a:r>
          </a:p>
          <a:p>
            <a:pPr marL="0" indent="0">
              <a:spcBef>
                <a:spcPts val="1800"/>
              </a:spcBef>
              <a:buNone/>
            </a:pPr>
            <a:r>
              <a:rPr lang="ka-GE" sz="2000" b="1" dirty="0">
                <a:solidFill>
                  <a:schemeClr val="accent1">
                    <a:lumMod val="75000"/>
                  </a:schemeClr>
                </a:solidFill>
              </a:rPr>
              <a:t>2019</a:t>
            </a:r>
            <a:r>
              <a:rPr lang="ka-GE" sz="2000" dirty="0"/>
              <a:t> წელს, სწავლა დაიწყო </a:t>
            </a:r>
            <a:r>
              <a:rPr lang="ka-GE" sz="2000" b="1" dirty="0">
                <a:solidFill>
                  <a:schemeClr val="accent1">
                    <a:lumMod val="75000"/>
                  </a:schemeClr>
                </a:solidFill>
              </a:rPr>
              <a:t>2457</a:t>
            </a:r>
            <a:r>
              <a:rPr lang="ka-GE" sz="2000" dirty="0">
                <a:solidFill>
                  <a:schemeClr val="accent4">
                    <a:lumMod val="75000"/>
                  </a:schemeClr>
                </a:solidFill>
              </a:rPr>
              <a:t> </a:t>
            </a:r>
            <a:r>
              <a:rPr lang="ka-GE" sz="2000" dirty="0"/>
              <a:t> სამუშაოს მაძიებელმა. მათ შორის </a:t>
            </a:r>
            <a:r>
              <a:rPr lang="ka-GE" sz="2000" b="1" dirty="0">
                <a:solidFill>
                  <a:schemeClr val="accent1">
                    <a:lumMod val="75000"/>
                  </a:schemeClr>
                </a:solidFill>
              </a:rPr>
              <a:t>101 </a:t>
            </a:r>
            <a:r>
              <a:rPr lang="ka-GE" sz="2000" dirty="0">
                <a:solidFill>
                  <a:schemeClr val="tx1">
                    <a:lumMod val="75000"/>
                    <a:lumOff val="25000"/>
                  </a:schemeClr>
                </a:solidFill>
              </a:rPr>
              <a:t>შშმ პირი</a:t>
            </a:r>
            <a:r>
              <a:rPr lang="en-US" sz="2000" dirty="0">
                <a:solidFill>
                  <a:schemeClr val="tx1">
                    <a:lumMod val="75000"/>
                    <a:lumOff val="25000"/>
                  </a:schemeClr>
                </a:solidFill>
              </a:rPr>
              <a:t>.</a:t>
            </a:r>
            <a:r>
              <a:rPr lang="ka-GE" sz="2000" dirty="0">
                <a:solidFill>
                  <a:schemeClr val="tx1">
                    <a:lumMod val="75000"/>
                    <a:lumOff val="25000"/>
                  </a:schemeClr>
                </a:solidFill>
              </a:rPr>
              <a:t> </a:t>
            </a:r>
            <a:r>
              <a:rPr lang="ka-GE" sz="2000" dirty="0"/>
              <a:t>დასაქმდა - </a:t>
            </a:r>
            <a:r>
              <a:rPr lang="ka-GE" sz="2000" b="1" dirty="0">
                <a:solidFill>
                  <a:schemeClr val="accent1">
                    <a:lumMod val="75000"/>
                  </a:schemeClr>
                </a:solidFill>
              </a:rPr>
              <a:t>755</a:t>
            </a:r>
            <a:r>
              <a:rPr lang="ka-GE" sz="2000" dirty="0"/>
              <a:t> სამუშაოს მაძიებელი.</a:t>
            </a:r>
            <a:endParaRPr lang="ka-GE" sz="2000" dirty="0">
              <a:solidFill>
                <a:schemeClr val="accent4">
                  <a:lumMod val="75000"/>
                </a:schemeClr>
              </a:solidFill>
            </a:endParaRPr>
          </a:p>
        </p:txBody>
      </p:sp>
      <p:sp>
        <p:nvSpPr>
          <p:cNvPr id="8" name="Title 33">
            <a:extLst>
              <a:ext uri="{FF2B5EF4-FFF2-40B4-BE49-F238E27FC236}">
                <a16:creationId xmlns:a16="http://schemas.microsoft.com/office/drawing/2014/main" xmlns="" id="{B9A43742-A517-438C-B4D0-1AD13133B9F1}"/>
              </a:ext>
            </a:extLst>
          </p:cNvPr>
          <p:cNvSpPr txBox="1">
            <a:spLocks/>
          </p:cNvSpPr>
          <p:nvPr/>
        </p:nvSpPr>
        <p:spPr>
          <a:xfrm>
            <a:off x="1401262" y="410450"/>
            <a:ext cx="9289390" cy="7928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a-GE" sz="2800" b="1" dirty="0">
                <a:solidFill>
                  <a:schemeClr val="accent1">
                    <a:lumMod val="75000"/>
                  </a:schemeClr>
                </a:solidFill>
              </a:rPr>
              <a:t>პროფესიული მომზადება-გადამზადებისა და კვალიფიკაციის ამაღლების სახელმწიფო პროგრამა </a:t>
            </a:r>
            <a:endParaRPr lang="en-US" sz="2800" dirty="0">
              <a:solidFill>
                <a:schemeClr val="accent1">
                  <a:lumMod val="75000"/>
                </a:schemeClr>
              </a:solidFill>
              <a:latin typeface="Sylfaen" panose="010A0502050306030303" pitchFamily="18" charset="0"/>
            </a:endParaRPr>
          </a:p>
        </p:txBody>
      </p:sp>
      <p:sp>
        <p:nvSpPr>
          <p:cNvPr id="10" name="Oval 9">
            <a:extLst>
              <a:ext uri="{FF2B5EF4-FFF2-40B4-BE49-F238E27FC236}">
                <a16:creationId xmlns:a16="http://schemas.microsoft.com/office/drawing/2014/main" xmlns="" id="{01CBA217-5E21-4A4D-B189-2AE6A3A5EE99}"/>
              </a:ext>
            </a:extLst>
          </p:cNvPr>
          <p:cNvSpPr/>
          <p:nvPr/>
        </p:nvSpPr>
        <p:spPr>
          <a:xfrm>
            <a:off x="1442206" y="1586473"/>
            <a:ext cx="245660" cy="232012"/>
          </a:xfrm>
          <a:prstGeom prst="ellipse">
            <a:avLst/>
          </a:prstGeom>
          <a:solidFill>
            <a:srgbClr val="00B050"/>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xmlns="" id="{BFD2DD2B-B51E-427E-9E5E-96099CAA7384}"/>
              </a:ext>
            </a:extLst>
          </p:cNvPr>
          <p:cNvSpPr/>
          <p:nvPr/>
        </p:nvSpPr>
        <p:spPr>
          <a:xfrm>
            <a:off x="1442206" y="2372612"/>
            <a:ext cx="245660" cy="232012"/>
          </a:xfrm>
          <a:prstGeom prst="ellipse">
            <a:avLst/>
          </a:prstGeom>
          <a:solidFill>
            <a:srgbClr val="00B050"/>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xmlns="" id="{C886C324-FAFC-483A-88FC-1600A68C0D4D}"/>
              </a:ext>
            </a:extLst>
          </p:cNvPr>
          <p:cNvSpPr/>
          <p:nvPr/>
        </p:nvSpPr>
        <p:spPr>
          <a:xfrm>
            <a:off x="1442206" y="3143004"/>
            <a:ext cx="245660" cy="232012"/>
          </a:xfrm>
          <a:prstGeom prst="ellipse">
            <a:avLst/>
          </a:prstGeom>
          <a:solidFill>
            <a:srgbClr val="00B050"/>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xmlns="" id="{2613E933-13A3-45B2-AC0D-BC8BB2DC5210}"/>
              </a:ext>
            </a:extLst>
          </p:cNvPr>
          <p:cNvSpPr/>
          <p:nvPr/>
        </p:nvSpPr>
        <p:spPr>
          <a:xfrm>
            <a:off x="1439886" y="3923274"/>
            <a:ext cx="245660" cy="232012"/>
          </a:xfrm>
          <a:prstGeom prst="ellipse">
            <a:avLst/>
          </a:prstGeom>
          <a:solidFill>
            <a:srgbClr val="00B050"/>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xmlns="" id="{74719D15-43D5-47EA-81D4-BD1FA12D3910}"/>
              </a:ext>
            </a:extLst>
          </p:cNvPr>
          <p:cNvSpPr/>
          <p:nvPr/>
        </p:nvSpPr>
        <p:spPr>
          <a:xfrm>
            <a:off x="1439886" y="4715295"/>
            <a:ext cx="245660" cy="232012"/>
          </a:xfrm>
          <a:prstGeom prst="ellipse">
            <a:avLst/>
          </a:prstGeom>
          <a:solidFill>
            <a:srgbClr val="00B050"/>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3652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drap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TotalTime>
  <Words>1419</Words>
  <Application>Microsoft Office PowerPoint</Application>
  <PresentationFormat>Widescreen</PresentationFormat>
  <Paragraphs>144</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BPG Nino Mtavruli</vt:lpstr>
      <vt:lpstr>Calibri</vt:lpstr>
      <vt:lpstr>Calibri Light</vt:lpstr>
      <vt:lpstr>Sylfaen</vt:lpstr>
      <vt:lpstr>Wingdings</vt:lpstr>
      <vt:lpstr>Office Theme</vt:lpstr>
      <vt:lpstr>წლიური ანგარიში</vt:lpstr>
      <vt:lpstr>ვინ ვართ?</vt:lpstr>
      <vt:lpstr>TWINNING-ის საჭიროება</vt:lpstr>
      <vt:lpstr>დასაქმების პროგრამების დეპარტამენტი</vt:lpstr>
      <vt:lpstr>სახელმწიფოს გადაწყვეტილბით და ხელეწყობით შეიქმნა ელექტრონული სივრცე WORKNET.GOV.GE</vt:lpstr>
      <vt:lpstr>მომსახურების ცენტრები</vt:lpstr>
      <vt:lpstr>PowerPoint Presentation</vt:lpstr>
      <vt:lpstr>PowerPoint Presentation</vt:lpstr>
      <vt:lpstr>PowerPoint Presentation</vt:lpstr>
      <vt:lpstr>პროფესიული მომზადება-გადამზადება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გმადლობთ ყურადღებისათვის!</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წლის ანგარიში</dc:title>
  <dc:creator>Nika Lemonjava</dc:creator>
  <cp:lastModifiedBy>Windows User</cp:lastModifiedBy>
  <cp:revision>53</cp:revision>
  <dcterms:created xsi:type="dcterms:W3CDTF">2019-12-20T11:38:13Z</dcterms:created>
  <dcterms:modified xsi:type="dcterms:W3CDTF">2019-12-23T08:51:47Z</dcterms:modified>
</cp:coreProperties>
</file>